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0DA75C-FCB6-4EF5-97C6-507F676B7810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B292543-EE75-4437-842C-449FC84E844E}">
      <dgm:prSet/>
      <dgm:spPr/>
      <dgm:t>
        <a:bodyPr/>
        <a:lstStyle/>
        <a:p>
          <a:r>
            <a:rPr lang="hu-HU"/>
            <a:t>1. Borsodi Ínyenc </a:t>
          </a:r>
          <a:endParaRPr lang="en-US"/>
        </a:p>
      </dgm:t>
    </dgm:pt>
    <dgm:pt modelId="{4ADE1F29-82F1-4583-AB21-59059EBA03D6}" type="parTrans" cxnId="{508F67AE-21BE-456B-89AE-14BAA8DA7006}">
      <dgm:prSet/>
      <dgm:spPr/>
      <dgm:t>
        <a:bodyPr/>
        <a:lstStyle/>
        <a:p>
          <a:endParaRPr lang="en-US"/>
        </a:p>
      </dgm:t>
    </dgm:pt>
    <dgm:pt modelId="{9026ECC1-A44C-45F4-B8CF-291E4A4266EE}" type="sibTrans" cxnId="{508F67AE-21BE-456B-89AE-14BAA8DA7006}">
      <dgm:prSet/>
      <dgm:spPr/>
      <dgm:t>
        <a:bodyPr/>
        <a:lstStyle/>
        <a:p>
          <a:endParaRPr lang="en-US"/>
        </a:p>
      </dgm:t>
    </dgm:pt>
    <dgm:pt modelId="{CFFF75E0-0DBB-4A45-96F9-CF72FEE14E7C}">
      <dgm:prSet/>
      <dgm:spPr/>
      <dgm:t>
        <a:bodyPr/>
        <a:lstStyle/>
        <a:p>
          <a:r>
            <a:rPr lang="hu-HU"/>
            <a:t>2. Borsodi Pulzus / Impulzív</a:t>
          </a:r>
          <a:endParaRPr lang="en-US"/>
        </a:p>
      </dgm:t>
    </dgm:pt>
    <dgm:pt modelId="{1CA53B65-178B-4AAA-A334-CC4601F82CC3}" type="parTrans" cxnId="{80F750E3-195F-4772-8E1A-CAD3AC2CB721}">
      <dgm:prSet/>
      <dgm:spPr/>
      <dgm:t>
        <a:bodyPr/>
        <a:lstStyle/>
        <a:p>
          <a:endParaRPr lang="en-US"/>
        </a:p>
      </dgm:t>
    </dgm:pt>
    <dgm:pt modelId="{4E0122B7-B284-4BA0-B558-2A67D7E8BFB8}" type="sibTrans" cxnId="{80F750E3-195F-4772-8E1A-CAD3AC2CB721}">
      <dgm:prSet/>
      <dgm:spPr/>
      <dgm:t>
        <a:bodyPr/>
        <a:lstStyle/>
        <a:p>
          <a:endParaRPr lang="en-US"/>
        </a:p>
      </dgm:t>
    </dgm:pt>
    <dgm:pt modelId="{67304C15-D1EA-4C2B-9D85-90904A88D927}">
      <dgm:prSet/>
      <dgm:spPr/>
      <dgm:t>
        <a:bodyPr/>
        <a:lstStyle/>
        <a:p>
          <a:r>
            <a:rPr lang="hu-HU"/>
            <a:t>3. Borsodi Varázslat</a:t>
          </a:r>
          <a:endParaRPr lang="en-US"/>
        </a:p>
      </dgm:t>
    </dgm:pt>
    <dgm:pt modelId="{A3585F3C-06BE-4F40-B354-B9F1D184D7DC}" type="parTrans" cxnId="{0A358E9A-BD9D-444D-A28C-1121C6EE2D48}">
      <dgm:prSet/>
      <dgm:spPr/>
      <dgm:t>
        <a:bodyPr/>
        <a:lstStyle/>
        <a:p>
          <a:endParaRPr lang="en-US"/>
        </a:p>
      </dgm:t>
    </dgm:pt>
    <dgm:pt modelId="{12421FD0-2343-4CD6-9429-02D4DFDFA7D5}" type="sibTrans" cxnId="{0A358E9A-BD9D-444D-A28C-1121C6EE2D48}">
      <dgm:prSet/>
      <dgm:spPr/>
      <dgm:t>
        <a:bodyPr/>
        <a:lstStyle/>
        <a:p>
          <a:endParaRPr lang="en-US"/>
        </a:p>
      </dgm:t>
    </dgm:pt>
    <dgm:pt modelId="{7276A752-4544-4837-B44C-2546A7A3D30D}" type="pres">
      <dgm:prSet presAssocID="{7C0DA75C-FCB6-4EF5-97C6-507F676B7810}" presName="diagram" presStyleCnt="0">
        <dgm:presLayoutVars>
          <dgm:dir/>
          <dgm:resizeHandles val="exact"/>
        </dgm:presLayoutVars>
      </dgm:prSet>
      <dgm:spPr/>
    </dgm:pt>
    <dgm:pt modelId="{372C3ECE-3C7D-45E9-8398-6C1C38028CB1}" type="pres">
      <dgm:prSet presAssocID="{7B292543-EE75-4437-842C-449FC84E844E}" presName="arrow" presStyleLbl="node1" presStyleIdx="0" presStyleCnt="3">
        <dgm:presLayoutVars>
          <dgm:bulletEnabled val="1"/>
        </dgm:presLayoutVars>
      </dgm:prSet>
      <dgm:spPr/>
    </dgm:pt>
    <dgm:pt modelId="{5EA1DDCF-840D-46D1-919E-FEC18520F974}" type="pres">
      <dgm:prSet presAssocID="{CFFF75E0-0DBB-4A45-96F9-CF72FEE14E7C}" presName="arrow" presStyleLbl="node1" presStyleIdx="1" presStyleCnt="3">
        <dgm:presLayoutVars>
          <dgm:bulletEnabled val="1"/>
        </dgm:presLayoutVars>
      </dgm:prSet>
      <dgm:spPr/>
    </dgm:pt>
    <dgm:pt modelId="{F6EE5601-A4C4-44D5-B898-1AD1E8BC1F17}" type="pres">
      <dgm:prSet presAssocID="{67304C15-D1EA-4C2B-9D85-90904A88D927}" presName="arrow" presStyleLbl="node1" presStyleIdx="2" presStyleCnt="3">
        <dgm:presLayoutVars>
          <dgm:bulletEnabled val="1"/>
        </dgm:presLayoutVars>
      </dgm:prSet>
      <dgm:spPr/>
    </dgm:pt>
  </dgm:ptLst>
  <dgm:cxnLst>
    <dgm:cxn modelId="{484CFF14-BEA7-46D0-8B68-D2726F9842BC}" type="presOf" srcId="{7C0DA75C-FCB6-4EF5-97C6-507F676B7810}" destId="{7276A752-4544-4837-B44C-2546A7A3D30D}" srcOrd="0" destOrd="0" presId="urn:microsoft.com/office/officeart/2005/8/layout/arrow5"/>
    <dgm:cxn modelId="{1C434A2E-F81B-493E-9767-0285756EFFD1}" type="presOf" srcId="{CFFF75E0-0DBB-4A45-96F9-CF72FEE14E7C}" destId="{5EA1DDCF-840D-46D1-919E-FEC18520F974}" srcOrd="0" destOrd="0" presId="urn:microsoft.com/office/officeart/2005/8/layout/arrow5"/>
    <dgm:cxn modelId="{7FB06651-B510-4CA7-94AF-4088C593C9A8}" type="presOf" srcId="{67304C15-D1EA-4C2B-9D85-90904A88D927}" destId="{F6EE5601-A4C4-44D5-B898-1AD1E8BC1F17}" srcOrd="0" destOrd="0" presId="urn:microsoft.com/office/officeart/2005/8/layout/arrow5"/>
    <dgm:cxn modelId="{59A66D83-73CF-4907-B7E7-04B351FF81A5}" type="presOf" srcId="{7B292543-EE75-4437-842C-449FC84E844E}" destId="{372C3ECE-3C7D-45E9-8398-6C1C38028CB1}" srcOrd="0" destOrd="0" presId="urn:microsoft.com/office/officeart/2005/8/layout/arrow5"/>
    <dgm:cxn modelId="{0A358E9A-BD9D-444D-A28C-1121C6EE2D48}" srcId="{7C0DA75C-FCB6-4EF5-97C6-507F676B7810}" destId="{67304C15-D1EA-4C2B-9D85-90904A88D927}" srcOrd="2" destOrd="0" parTransId="{A3585F3C-06BE-4F40-B354-B9F1D184D7DC}" sibTransId="{12421FD0-2343-4CD6-9429-02D4DFDFA7D5}"/>
    <dgm:cxn modelId="{508F67AE-21BE-456B-89AE-14BAA8DA7006}" srcId="{7C0DA75C-FCB6-4EF5-97C6-507F676B7810}" destId="{7B292543-EE75-4437-842C-449FC84E844E}" srcOrd="0" destOrd="0" parTransId="{4ADE1F29-82F1-4583-AB21-59059EBA03D6}" sibTransId="{9026ECC1-A44C-45F4-B8CF-291E4A4266EE}"/>
    <dgm:cxn modelId="{80F750E3-195F-4772-8E1A-CAD3AC2CB721}" srcId="{7C0DA75C-FCB6-4EF5-97C6-507F676B7810}" destId="{CFFF75E0-0DBB-4A45-96F9-CF72FEE14E7C}" srcOrd="1" destOrd="0" parTransId="{1CA53B65-178B-4AAA-A334-CC4601F82CC3}" sibTransId="{4E0122B7-B284-4BA0-B558-2A67D7E8BFB8}"/>
    <dgm:cxn modelId="{EC90D56D-BFCE-4561-AB3B-DEB83762A766}" type="presParOf" srcId="{7276A752-4544-4837-B44C-2546A7A3D30D}" destId="{372C3ECE-3C7D-45E9-8398-6C1C38028CB1}" srcOrd="0" destOrd="0" presId="urn:microsoft.com/office/officeart/2005/8/layout/arrow5"/>
    <dgm:cxn modelId="{FE5D5471-65D2-4707-82F0-F614F25D57FC}" type="presParOf" srcId="{7276A752-4544-4837-B44C-2546A7A3D30D}" destId="{5EA1DDCF-840D-46D1-919E-FEC18520F974}" srcOrd="1" destOrd="0" presId="urn:microsoft.com/office/officeart/2005/8/layout/arrow5"/>
    <dgm:cxn modelId="{F2954029-CE71-4CCD-9323-0DEB4F6F7653}" type="presParOf" srcId="{7276A752-4544-4837-B44C-2546A7A3D30D}" destId="{F6EE5601-A4C4-44D5-B898-1AD1E8BC1F17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3EFC65-0A32-4FA7-857B-AAB6E488BB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9488EB3-6D6F-42F4-A984-81D407BB7A93}">
      <dgm:prSet/>
      <dgm:spPr/>
      <dgm:t>
        <a:bodyPr/>
        <a:lstStyle/>
        <a:p>
          <a:r>
            <a:rPr lang="hu-HU"/>
            <a:t>Az emlékezetes összejövetelek Oscar-díjas főszereplője.</a:t>
          </a:r>
          <a:endParaRPr lang="en-US"/>
        </a:p>
      </dgm:t>
    </dgm:pt>
    <dgm:pt modelId="{398FE7B9-4432-4E46-ADB7-87C8FC003053}" type="parTrans" cxnId="{1F7ABF97-C2D9-42C0-B33F-6027BE345687}">
      <dgm:prSet/>
      <dgm:spPr/>
      <dgm:t>
        <a:bodyPr/>
        <a:lstStyle/>
        <a:p>
          <a:endParaRPr lang="en-US"/>
        </a:p>
      </dgm:t>
    </dgm:pt>
    <dgm:pt modelId="{F156D3FD-430F-4B32-B0E9-A75CE0948320}" type="sibTrans" cxnId="{1F7ABF97-C2D9-42C0-B33F-6027BE345687}">
      <dgm:prSet/>
      <dgm:spPr/>
      <dgm:t>
        <a:bodyPr/>
        <a:lstStyle/>
        <a:p>
          <a:endParaRPr lang="en-US"/>
        </a:p>
      </dgm:t>
    </dgm:pt>
    <dgm:pt modelId="{C4D48981-C06D-4DE6-83FD-ED4D1414661A}">
      <dgm:prSet/>
      <dgm:spPr/>
      <dgm:t>
        <a:bodyPr/>
        <a:lstStyle/>
        <a:p>
          <a:r>
            <a:rPr lang="hu-HU"/>
            <a:t>A felejthetetlen élmények sava-borsa.</a:t>
          </a:r>
          <a:endParaRPr lang="en-US"/>
        </a:p>
      </dgm:t>
    </dgm:pt>
    <dgm:pt modelId="{5FEFBCBF-8426-43A4-BE44-954CC0A84DA8}" type="parTrans" cxnId="{1B88B8D3-CAEF-49E6-896E-FEFC1E5ECB37}">
      <dgm:prSet/>
      <dgm:spPr/>
      <dgm:t>
        <a:bodyPr/>
        <a:lstStyle/>
        <a:p>
          <a:endParaRPr lang="en-US"/>
        </a:p>
      </dgm:t>
    </dgm:pt>
    <dgm:pt modelId="{120591AB-E07A-4E42-87DC-01855A1750D1}" type="sibTrans" cxnId="{1B88B8D3-CAEF-49E6-896E-FEFC1E5ECB37}">
      <dgm:prSet/>
      <dgm:spPr/>
      <dgm:t>
        <a:bodyPr/>
        <a:lstStyle/>
        <a:p>
          <a:endParaRPr lang="en-US"/>
        </a:p>
      </dgm:t>
    </dgm:pt>
    <dgm:pt modelId="{9EBD7EBD-2823-4826-95BA-F1255BAAB915}">
      <dgm:prSet/>
      <dgm:spPr/>
      <dgm:t>
        <a:bodyPr/>
        <a:lstStyle/>
        <a:p>
          <a:r>
            <a:rPr lang="hu-HU"/>
            <a:t>A borsodi ínyenccel titkokat kóstolsz.</a:t>
          </a:r>
          <a:endParaRPr lang="en-US"/>
        </a:p>
      </dgm:t>
    </dgm:pt>
    <dgm:pt modelId="{052D178E-165A-44FD-AC25-590D189090EA}" type="parTrans" cxnId="{274E4378-6757-4411-95B3-42F2B1839AF3}">
      <dgm:prSet/>
      <dgm:spPr/>
      <dgm:t>
        <a:bodyPr/>
        <a:lstStyle/>
        <a:p>
          <a:endParaRPr lang="en-US"/>
        </a:p>
      </dgm:t>
    </dgm:pt>
    <dgm:pt modelId="{82CC5A51-2E57-4DFE-9680-0BE166824B6B}" type="sibTrans" cxnId="{274E4378-6757-4411-95B3-42F2B1839AF3}">
      <dgm:prSet/>
      <dgm:spPr/>
      <dgm:t>
        <a:bodyPr/>
        <a:lstStyle/>
        <a:p>
          <a:endParaRPr lang="en-US"/>
        </a:p>
      </dgm:t>
    </dgm:pt>
    <dgm:pt modelId="{25B00FB2-41AA-4F14-A3F0-287FE67B682B}" type="pres">
      <dgm:prSet presAssocID="{FA3EFC65-0A32-4FA7-857B-AAB6E488BB80}" presName="linear" presStyleCnt="0">
        <dgm:presLayoutVars>
          <dgm:animLvl val="lvl"/>
          <dgm:resizeHandles val="exact"/>
        </dgm:presLayoutVars>
      </dgm:prSet>
      <dgm:spPr/>
    </dgm:pt>
    <dgm:pt modelId="{9E950712-3FA1-4BAE-AA5F-467CF10EA751}" type="pres">
      <dgm:prSet presAssocID="{39488EB3-6D6F-42F4-A984-81D407BB7A9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68A9234-8B1C-44FB-97A9-6603A5EF4AF4}" type="pres">
      <dgm:prSet presAssocID="{F156D3FD-430F-4B32-B0E9-A75CE0948320}" presName="spacer" presStyleCnt="0"/>
      <dgm:spPr/>
    </dgm:pt>
    <dgm:pt modelId="{DBCE6266-3CD7-4A8F-A0EB-D82AC398B673}" type="pres">
      <dgm:prSet presAssocID="{C4D48981-C06D-4DE6-83FD-ED4D1414661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BD47FF0-29B1-4039-8F08-0EC14D1F5751}" type="pres">
      <dgm:prSet presAssocID="{120591AB-E07A-4E42-87DC-01855A1750D1}" presName="spacer" presStyleCnt="0"/>
      <dgm:spPr/>
    </dgm:pt>
    <dgm:pt modelId="{6E5FAD38-7A62-47C2-95E6-8AF8FEE7E866}" type="pres">
      <dgm:prSet presAssocID="{9EBD7EBD-2823-4826-95BA-F1255BAAB91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1328A2E-DECC-4B26-85F6-B9EB42C40C1D}" type="presOf" srcId="{C4D48981-C06D-4DE6-83FD-ED4D1414661A}" destId="{DBCE6266-3CD7-4A8F-A0EB-D82AC398B673}" srcOrd="0" destOrd="0" presId="urn:microsoft.com/office/officeart/2005/8/layout/vList2"/>
    <dgm:cxn modelId="{274E4378-6757-4411-95B3-42F2B1839AF3}" srcId="{FA3EFC65-0A32-4FA7-857B-AAB6E488BB80}" destId="{9EBD7EBD-2823-4826-95BA-F1255BAAB915}" srcOrd="2" destOrd="0" parTransId="{052D178E-165A-44FD-AC25-590D189090EA}" sibTransId="{82CC5A51-2E57-4DFE-9680-0BE166824B6B}"/>
    <dgm:cxn modelId="{A41E337E-153B-4E63-A098-386A7959AB81}" type="presOf" srcId="{9EBD7EBD-2823-4826-95BA-F1255BAAB915}" destId="{6E5FAD38-7A62-47C2-95E6-8AF8FEE7E866}" srcOrd="0" destOrd="0" presId="urn:microsoft.com/office/officeart/2005/8/layout/vList2"/>
    <dgm:cxn modelId="{B7251F83-85DC-4F4C-BB18-769F6670D499}" type="presOf" srcId="{FA3EFC65-0A32-4FA7-857B-AAB6E488BB80}" destId="{25B00FB2-41AA-4F14-A3F0-287FE67B682B}" srcOrd="0" destOrd="0" presId="urn:microsoft.com/office/officeart/2005/8/layout/vList2"/>
    <dgm:cxn modelId="{1F7ABF97-C2D9-42C0-B33F-6027BE345687}" srcId="{FA3EFC65-0A32-4FA7-857B-AAB6E488BB80}" destId="{39488EB3-6D6F-42F4-A984-81D407BB7A93}" srcOrd="0" destOrd="0" parTransId="{398FE7B9-4432-4E46-ADB7-87C8FC003053}" sibTransId="{F156D3FD-430F-4B32-B0E9-A75CE0948320}"/>
    <dgm:cxn modelId="{1B88B8D3-CAEF-49E6-896E-FEFC1E5ECB37}" srcId="{FA3EFC65-0A32-4FA7-857B-AAB6E488BB80}" destId="{C4D48981-C06D-4DE6-83FD-ED4D1414661A}" srcOrd="1" destOrd="0" parTransId="{5FEFBCBF-8426-43A4-BE44-954CC0A84DA8}" sibTransId="{120591AB-E07A-4E42-87DC-01855A1750D1}"/>
    <dgm:cxn modelId="{D29412F1-1F6D-48F7-81FC-49AB84335B95}" type="presOf" srcId="{39488EB3-6D6F-42F4-A984-81D407BB7A93}" destId="{9E950712-3FA1-4BAE-AA5F-467CF10EA751}" srcOrd="0" destOrd="0" presId="urn:microsoft.com/office/officeart/2005/8/layout/vList2"/>
    <dgm:cxn modelId="{5C38ABA7-ABE7-43EF-A52B-150E27810F96}" type="presParOf" srcId="{25B00FB2-41AA-4F14-A3F0-287FE67B682B}" destId="{9E950712-3FA1-4BAE-AA5F-467CF10EA751}" srcOrd="0" destOrd="0" presId="urn:microsoft.com/office/officeart/2005/8/layout/vList2"/>
    <dgm:cxn modelId="{2B5FE435-2F41-4B1F-8C6B-1B69EB676719}" type="presParOf" srcId="{25B00FB2-41AA-4F14-A3F0-287FE67B682B}" destId="{668A9234-8B1C-44FB-97A9-6603A5EF4AF4}" srcOrd="1" destOrd="0" presId="urn:microsoft.com/office/officeart/2005/8/layout/vList2"/>
    <dgm:cxn modelId="{A1091AE6-5263-47B8-9A7F-3538B2F5932A}" type="presParOf" srcId="{25B00FB2-41AA-4F14-A3F0-287FE67B682B}" destId="{DBCE6266-3CD7-4A8F-A0EB-D82AC398B673}" srcOrd="2" destOrd="0" presId="urn:microsoft.com/office/officeart/2005/8/layout/vList2"/>
    <dgm:cxn modelId="{CFD511F8-8FA9-493A-8DFB-4DB2F270D424}" type="presParOf" srcId="{25B00FB2-41AA-4F14-A3F0-287FE67B682B}" destId="{CBD47FF0-29B1-4039-8F08-0EC14D1F5751}" srcOrd="3" destOrd="0" presId="urn:microsoft.com/office/officeart/2005/8/layout/vList2"/>
    <dgm:cxn modelId="{02ECE452-8475-4662-A2E9-A9D6D51C528D}" type="presParOf" srcId="{25B00FB2-41AA-4F14-A3F0-287FE67B682B}" destId="{6E5FAD38-7A62-47C2-95E6-8AF8FEE7E86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C3ECE-3C7D-45E9-8398-6C1C38028CB1}">
      <dsp:nvSpPr>
        <dsp:cNvPr id="0" name=""/>
        <dsp:cNvSpPr/>
      </dsp:nvSpPr>
      <dsp:spPr>
        <a:xfrm>
          <a:off x="1156402" y="599298"/>
          <a:ext cx="2001059" cy="200105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1. Borsodi Ínyenc </a:t>
          </a:r>
          <a:endParaRPr lang="en-US" sz="1700" kern="1200"/>
        </a:p>
      </dsp:txBody>
      <dsp:txXfrm>
        <a:off x="1656667" y="599298"/>
        <a:ext cx="1000529" cy="1650874"/>
      </dsp:txXfrm>
    </dsp:sp>
    <dsp:sp modelId="{5EA1DDCF-840D-46D1-919E-FEC18520F974}">
      <dsp:nvSpPr>
        <dsp:cNvPr id="0" name=""/>
        <dsp:cNvSpPr/>
      </dsp:nvSpPr>
      <dsp:spPr>
        <a:xfrm rot="7200000">
          <a:off x="2312636" y="2601955"/>
          <a:ext cx="2001059" cy="200105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2. Borsodi Pulzus / Impulzív</a:t>
          </a:r>
          <a:endParaRPr lang="en-US" sz="1700" kern="1200"/>
        </a:p>
      </dsp:txBody>
      <dsp:txXfrm rot="-5400000">
        <a:off x="2639364" y="3189766"/>
        <a:ext cx="1650874" cy="1000529"/>
      </dsp:txXfrm>
    </dsp:sp>
    <dsp:sp modelId="{F6EE5601-A4C4-44D5-B898-1AD1E8BC1F17}">
      <dsp:nvSpPr>
        <dsp:cNvPr id="0" name=""/>
        <dsp:cNvSpPr/>
      </dsp:nvSpPr>
      <dsp:spPr>
        <a:xfrm rot="14400000">
          <a:off x="167" y="2601955"/>
          <a:ext cx="2001059" cy="200105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/>
            <a:t>3. Borsodi Varázslat</a:t>
          </a:r>
          <a:endParaRPr lang="en-US" sz="1700" kern="1200"/>
        </a:p>
      </dsp:txBody>
      <dsp:txXfrm rot="5400000">
        <a:off x="23625" y="3189766"/>
        <a:ext cx="1650874" cy="10005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50712-3FA1-4BAE-AA5F-467CF10EA751}">
      <dsp:nvSpPr>
        <dsp:cNvPr id="0" name=""/>
        <dsp:cNvSpPr/>
      </dsp:nvSpPr>
      <dsp:spPr>
        <a:xfrm>
          <a:off x="0" y="13649"/>
          <a:ext cx="4313864" cy="1516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Az emlékezetes összejövetelek Oscar-díjas főszereplője.</a:t>
          </a:r>
          <a:endParaRPr lang="en-US" sz="2700" kern="1200"/>
        </a:p>
      </dsp:txBody>
      <dsp:txXfrm>
        <a:off x="74021" y="87670"/>
        <a:ext cx="4165822" cy="1368278"/>
      </dsp:txXfrm>
    </dsp:sp>
    <dsp:sp modelId="{DBCE6266-3CD7-4A8F-A0EB-D82AC398B673}">
      <dsp:nvSpPr>
        <dsp:cNvPr id="0" name=""/>
        <dsp:cNvSpPr/>
      </dsp:nvSpPr>
      <dsp:spPr>
        <a:xfrm>
          <a:off x="0" y="1607729"/>
          <a:ext cx="4313864" cy="1516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A felejthetetlen élmények sava-borsa.</a:t>
          </a:r>
          <a:endParaRPr lang="en-US" sz="2700" kern="1200"/>
        </a:p>
      </dsp:txBody>
      <dsp:txXfrm>
        <a:off x="74021" y="1681750"/>
        <a:ext cx="4165822" cy="1368278"/>
      </dsp:txXfrm>
    </dsp:sp>
    <dsp:sp modelId="{6E5FAD38-7A62-47C2-95E6-8AF8FEE7E866}">
      <dsp:nvSpPr>
        <dsp:cNvPr id="0" name=""/>
        <dsp:cNvSpPr/>
      </dsp:nvSpPr>
      <dsp:spPr>
        <a:xfrm>
          <a:off x="0" y="3201809"/>
          <a:ext cx="4313864" cy="1516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kern="1200"/>
            <a:t>A borsodi ínyenccel titkokat kóstolsz.</a:t>
          </a:r>
          <a:endParaRPr lang="en-US" sz="2700" kern="1200"/>
        </a:p>
      </dsp:txBody>
      <dsp:txXfrm>
        <a:off x="74021" y="3275830"/>
        <a:ext cx="4165822" cy="1368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D457D87-1181-46E9-AF62-1C3D16A82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66" r="13333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67553F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3CF34F5-C3A3-42F2-85AA-21AC42D6B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3889218"/>
            <a:ext cx="7032315" cy="1032094"/>
          </a:xfrm>
        </p:spPr>
        <p:txBody>
          <a:bodyPr>
            <a:noAutofit/>
          </a:bodyPr>
          <a:lstStyle/>
          <a:p>
            <a:r>
              <a:rPr lang="hu-HU" sz="5000" dirty="0">
                <a:solidFill>
                  <a:srgbClr val="FEFFFF"/>
                </a:solidFill>
                <a:latin typeface="Garamond" panose="02020404030301010803" pitchFamily="18" charset="0"/>
              </a:rPr>
              <a:t>BORSODI</a:t>
            </a:r>
            <a:r>
              <a:rPr lang="hu-HU" sz="5000" dirty="0">
                <a:solidFill>
                  <a:srgbClr val="FEFFFF"/>
                </a:solidFill>
              </a:rPr>
              <a:t> </a:t>
            </a:r>
            <a:r>
              <a:rPr lang="hu-HU" sz="5000" dirty="0">
                <a:solidFill>
                  <a:srgbClr val="FEFFFF"/>
                </a:solidFill>
                <a:latin typeface="Garamond" panose="02020404030301010803" pitchFamily="18" charset="0"/>
              </a:rPr>
              <a:t>GRILLPÁC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4D7A573-FFCD-4714-8DEF-B7343A760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733" y="4944531"/>
            <a:ext cx="5454227" cy="524935"/>
          </a:xfrm>
        </p:spPr>
        <p:txBody>
          <a:bodyPr>
            <a:noAutofit/>
          </a:bodyPr>
          <a:lstStyle/>
          <a:p>
            <a:r>
              <a:rPr lang="hu-HU" sz="3000" dirty="0">
                <a:solidFill>
                  <a:srgbClr val="FEFFFF"/>
                </a:solidFill>
                <a:latin typeface="Garamond" panose="02020404030301010803" pitchFamily="18" charset="0"/>
              </a:rPr>
              <a:t>Szlogen és névötletek</a:t>
            </a:r>
          </a:p>
        </p:txBody>
      </p:sp>
    </p:spTree>
    <p:extLst>
      <p:ext uri="{BB962C8B-B14F-4D97-AF65-F5344CB8AC3E}">
        <p14:creationId xmlns:p14="http://schemas.microsoft.com/office/powerpoint/2010/main" val="1376725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4619543" cy="6854038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E744D88-11D0-4825-9C0B-01A45CFF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49" y="259358"/>
            <a:ext cx="3650279" cy="1259894"/>
          </a:xfrm>
        </p:spPr>
        <p:txBody>
          <a:bodyPr>
            <a:normAutofit/>
          </a:bodyPr>
          <a:lstStyle/>
          <a:p>
            <a:r>
              <a:rPr lang="hu-HU" sz="5000" dirty="0">
                <a:latin typeface="Garamond" panose="02020404030301010803" pitchFamily="18" charset="0"/>
              </a:rPr>
              <a:t>Koncepció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923C6C9-6CE9-42AC-A019-711385A56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0"/>
            <a:ext cx="4619543" cy="50006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u-HU" sz="2000" b="1" dirty="0">
                <a:latin typeface="Garamond" panose="02020404030301010803" pitchFamily="18" charset="0"/>
              </a:rPr>
              <a:t>Cél</a:t>
            </a:r>
            <a:r>
              <a:rPr lang="hu-HU" sz="2000" dirty="0">
                <a:latin typeface="Garamond" panose="02020404030301010803" pitchFamily="18" charset="0"/>
              </a:rPr>
              <a:t>: egy három ízvilágból álló folyékony, söralapú Borsodi pác piacra integrálása.</a:t>
            </a:r>
          </a:p>
          <a:p>
            <a:pPr>
              <a:lnSpc>
                <a:spcPct val="90000"/>
              </a:lnSpc>
            </a:pPr>
            <a:endParaRPr lang="hu-HU" sz="2000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hu-HU" sz="2000" b="1" dirty="0">
                <a:latin typeface="Garamond" panose="02020404030301010803" pitchFamily="18" charset="0"/>
              </a:rPr>
              <a:t>Stílus</a:t>
            </a:r>
            <a:r>
              <a:rPr lang="hu-HU" sz="2000" dirty="0">
                <a:latin typeface="Garamond" panose="02020404030301010803" pitchFamily="18" charset="0"/>
              </a:rPr>
              <a:t>: fiatalos hangvétel, személyes, laza, de intelligens kommunikáció.</a:t>
            </a:r>
          </a:p>
          <a:p>
            <a:pPr>
              <a:lnSpc>
                <a:spcPct val="90000"/>
              </a:lnSpc>
            </a:pPr>
            <a:endParaRPr lang="hu-HU" sz="2000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hu-HU" sz="2000" b="1" dirty="0">
                <a:latin typeface="Garamond" panose="02020404030301010803" pitchFamily="18" charset="0"/>
              </a:rPr>
              <a:t>Üzenet</a:t>
            </a:r>
            <a:r>
              <a:rPr lang="hu-HU" sz="2000" dirty="0">
                <a:latin typeface="Garamond" panose="02020404030301010803" pitchFamily="18" charset="0"/>
              </a:rPr>
              <a:t>: Balázs, légy Te az, aki új szintre emeli a közös étkezéseket a Borsodi grillpáccal.</a:t>
            </a:r>
          </a:p>
          <a:p>
            <a:pPr>
              <a:lnSpc>
                <a:spcPct val="90000"/>
              </a:lnSpc>
            </a:pPr>
            <a:endParaRPr lang="hu-HU" sz="2000" dirty="0">
              <a:latin typeface="Garamond" panose="02020404030301010803" pitchFamily="18" charset="0"/>
            </a:endParaRPr>
          </a:p>
          <a:p>
            <a:pPr>
              <a:lnSpc>
                <a:spcPct val="90000"/>
              </a:lnSpc>
            </a:pPr>
            <a:r>
              <a:rPr lang="hu-HU" sz="2000" b="1" dirty="0">
                <a:latin typeface="Garamond" panose="02020404030301010803" pitchFamily="18" charset="0"/>
              </a:rPr>
              <a:t>Feladat</a:t>
            </a:r>
            <a:r>
              <a:rPr lang="hu-HU" sz="2000" dirty="0">
                <a:latin typeface="Garamond" panose="02020404030301010803" pitchFamily="18" charset="0"/>
              </a:rPr>
              <a:t>: egyedi és könnyen befogadható név megálmodása, ütős és megjegyezhető szlogen alkotása.</a:t>
            </a:r>
          </a:p>
        </p:txBody>
      </p:sp>
      <p:pic>
        <p:nvPicPr>
          <p:cNvPr id="5" name="Kép 4" descr="A képen személy, kültéri, nő, személyek látható&#10;&#10;Automatikusan generált leírás">
            <a:extLst>
              <a:ext uri="{FF2B5EF4-FFF2-40B4-BE49-F238E27FC236}">
                <a16:creationId xmlns:a16="http://schemas.microsoft.com/office/drawing/2014/main" id="{716CF4E6-34E6-4AA5-863D-6BD8B5238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18" r="8176" b="-1"/>
          <a:stretch/>
        </p:blipFill>
        <p:spPr>
          <a:xfrm>
            <a:off x="4619543" y="10"/>
            <a:ext cx="757245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05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EC693E-162A-43DC-B0EC-CD527427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812" y="261891"/>
            <a:ext cx="8911687" cy="1280890"/>
          </a:xfrm>
        </p:spPr>
        <p:txBody>
          <a:bodyPr/>
          <a:lstStyle/>
          <a:p>
            <a:r>
              <a:rPr lang="hu-HU" sz="6600" dirty="0">
                <a:latin typeface="Garamond" panose="02020404030301010803" pitchFamily="18" charset="0"/>
              </a:rPr>
              <a:t>Névötletek</a:t>
            </a:r>
            <a:r>
              <a:rPr lang="hu-HU" dirty="0"/>
              <a:t>		</a:t>
            </a:r>
          </a:p>
        </p:txBody>
      </p:sp>
      <p:graphicFrame>
        <p:nvGraphicFramePr>
          <p:cNvPr id="6" name="Tartalom helye 2">
            <a:extLst>
              <a:ext uri="{FF2B5EF4-FFF2-40B4-BE49-F238E27FC236}">
                <a16:creationId xmlns:a16="http://schemas.microsoft.com/office/drawing/2014/main" id="{6576458B-F6B3-4873-AB26-954DF404A87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944791" y="1542781"/>
          <a:ext cx="4313864" cy="5202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artalom helye 3">
            <a:extLst>
              <a:ext uri="{FF2B5EF4-FFF2-40B4-BE49-F238E27FC236}">
                <a16:creationId xmlns:a16="http://schemas.microsoft.com/office/drawing/2014/main" id="{21236DAA-EB93-4124-849B-9374814BB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19725" y="363984"/>
            <a:ext cx="4909517" cy="6381111"/>
          </a:xfrm>
        </p:spPr>
        <p:txBody>
          <a:bodyPr>
            <a:noAutofit/>
          </a:bodyPr>
          <a:lstStyle/>
          <a:p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1. Ínyenc</a:t>
            </a:r>
            <a:r>
              <a:rPr lang="hu-HU" sz="2000" dirty="0">
                <a:solidFill>
                  <a:schemeClr val="tx1"/>
                </a:solidFill>
                <a:latin typeface="Garamond" panose="02020404030301010803" pitchFamily="18" charset="0"/>
              </a:rPr>
              <a:t> – hisz mégiscsak egy egyedi ízvilággal rendelkező pácról van szó, ráadásul minden grillhúshoz saját öntetet választhatnak. A </a:t>
            </a:r>
            <a:r>
              <a:rPr lang="hu-HU" sz="2000" dirty="0" err="1">
                <a:solidFill>
                  <a:schemeClr val="tx1"/>
                </a:solidFill>
                <a:latin typeface="Garamond" panose="02020404030301010803" pitchFamily="18" charset="0"/>
              </a:rPr>
              <a:t>gourmet</a:t>
            </a:r>
            <a:r>
              <a:rPr lang="hu-HU" sz="2000" dirty="0">
                <a:solidFill>
                  <a:schemeClr val="tx1"/>
                </a:solidFill>
                <a:latin typeface="Garamond" panose="02020404030301010803" pitchFamily="18" charset="0"/>
              </a:rPr>
              <a:t> megnevezés túlzás lett volna, így maradt az ínyenc. Kifinomult, mégsem hivalkodó.</a:t>
            </a:r>
          </a:p>
          <a:p>
            <a:endParaRPr lang="hu-HU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2. Pulzus</a:t>
            </a:r>
            <a:r>
              <a:rPr lang="hu-HU" sz="2000" dirty="0">
                <a:solidFill>
                  <a:schemeClr val="tx1"/>
                </a:solidFill>
                <a:latin typeface="Garamond" panose="02020404030301010803" pitchFamily="18" charset="0"/>
              </a:rPr>
              <a:t> – mivel a főszereplőnk, aki vendégül látja a barátait és rokonait izgatottan készül az összejövetelekre, így a pulzusa is az egekbe szökhet. </a:t>
            </a:r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Impulzív</a:t>
            </a:r>
            <a:r>
              <a:rPr lang="hu-HU" sz="2000" dirty="0">
                <a:solidFill>
                  <a:schemeClr val="tx1"/>
                </a:solidFill>
                <a:latin typeface="Garamond" panose="02020404030301010803" pitchFamily="18" charset="0"/>
              </a:rPr>
              <a:t>, hisz egy hirtelen jött érzéstől vezérelve rendezett összejövetelen is tökéletesen megállja a helyét a pácsorozat.</a:t>
            </a:r>
          </a:p>
          <a:p>
            <a:endParaRPr lang="hu-HU" sz="20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hu-HU" sz="2000" b="1" dirty="0">
                <a:solidFill>
                  <a:schemeClr val="tx1"/>
                </a:solidFill>
                <a:latin typeface="Garamond" panose="02020404030301010803" pitchFamily="18" charset="0"/>
              </a:rPr>
              <a:t>3. Varázslat</a:t>
            </a:r>
            <a:r>
              <a:rPr lang="hu-HU" sz="2000" dirty="0">
                <a:solidFill>
                  <a:schemeClr val="tx1"/>
                </a:solidFill>
                <a:latin typeface="Garamond" panose="02020404030301010803" pitchFamily="18" charset="0"/>
              </a:rPr>
              <a:t> – egyik pillanatban csak sima hús, néhány perc múlva pácnak köszönhetően pedig ízletes és ellenállhatatlan vacsora.</a:t>
            </a:r>
          </a:p>
        </p:txBody>
      </p:sp>
    </p:spTree>
    <p:extLst>
      <p:ext uri="{BB962C8B-B14F-4D97-AF65-F5344CB8AC3E}">
        <p14:creationId xmlns:p14="http://schemas.microsoft.com/office/powerpoint/2010/main" val="202098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rtalom helye 2">
            <a:extLst>
              <a:ext uri="{FF2B5EF4-FFF2-40B4-BE49-F238E27FC236}">
                <a16:creationId xmlns:a16="http://schemas.microsoft.com/office/drawing/2014/main" id="{A0159C62-6D20-41D4-B1F0-E445F1CCC724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589212" y="2126222"/>
          <a:ext cx="4313864" cy="4731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artalom helye 3">
            <a:extLst>
              <a:ext uri="{FF2B5EF4-FFF2-40B4-BE49-F238E27FC236}">
                <a16:creationId xmlns:a16="http://schemas.microsoft.com/office/drawing/2014/main" id="{585B2570-AACB-456A-B157-658E62938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83875" y="2126222"/>
            <a:ext cx="4527611" cy="4540908"/>
          </a:xfrm>
        </p:spPr>
        <p:txBody>
          <a:bodyPr>
            <a:normAutofit/>
          </a:bodyPr>
          <a:lstStyle/>
          <a:p>
            <a:r>
              <a:rPr lang="hu-HU" sz="2200" dirty="0">
                <a:solidFill>
                  <a:schemeClr val="tx1"/>
                </a:solidFill>
                <a:latin typeface="Garamond" panose="02020404030301010803" pitchFamily="18" charset="0"/>
              </a:rPr>
              <a:t>A közös </a:t>
            </a:r>
            <a:r>
              <a:rPr lang="hu-HU" sz="2200" dirty="0" err="1">
                <a:solidFill>
                  <a:schemeClr val="tx1"/>
                </a:solidFill>
                <a:latin typeface="Garamond" panose="02020404030301010803" pitchFamily="18" charset="0"/>
              </a:rPr>
              <a:t>grillezés</a:t>
            </a:r>
            <a:r>
              <a:rPr lang="hu-HU" sz="2200" dirty="0">
                <a:solidFill>
                  <a:schemeClr val="tx1"/>
                </a:solidFill>
                <a:latin typeface="Garamond" panose="02020404030301010803" pitchFamily="18" charset="0"/>
              </a:rPr>
              <a:t> egy olyan meghatározó program a család és a barátok életében, ahol </a:t>
            </a:r>
            <a:r>
              <a:rPr lang="hu-HU" sz="2200">
                <a:solidFill>
                  <a:schemeClr val="tx1"/>
                </a:solidFill>
                <a:latin typeface="Garamond" panose="02020404030301010803" pitchFamily="18" charset="0"/>
              </a:rPr>
              <a:t>mindenki kiereszti </a:t>
            </a:r>
            <a:r>
              <a:rPr lang="hu-HU" sz="2200" dirty="0">
                <a:solidFill>
                  <a:schemeClr val="tx1"/>
                </a:solidFill>
                <a:latin typeface="Garamond" panose="02020404030301010803" pitchFamily="18" charset="0"/>
              </a:rPr>
              <a:t>a fáradt gőzt és elengedheti magát, hisz olyan közegben tölti a szabadidejét, ahol fesztelenül létezhet és teljesen önmaga lehet. Az emlékezetes és fontos estéken mindegy egyes részlet bevésődik az ember elméjébe. Titkokat kóstolsz, hisz ezen az eseményen vonják be az emberek egymást a féltve őrzött kis titkaikba. </a:t>
            </a:r>
          </a:p>
          <a:p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EDD8CA2-3CC7-4245-9105-63F34236B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24" y="417250"/>
            <a:ext cx="10199594" cy="1487750"/>
          </a:xfrm>
        </p:spPr>
        <p:txBody>
          <a:bodyPr>
            <a:normAutofit fontScale="90000"/>
          </a:bodyPr>
          <a:lstStyle/>
          <a:p>
            <a:r>
              <a:rPr lang="hu-HU" sz="3600" dirty="0">
                <a:solidFill>
                  <a:schemeClr val="tx1"/>
                </a:solidFill>
                <a:latin typeface="Garamond" panose="02020404030301010803" pitchFamily="18" charset="0"/>
              </a:rPr>
              <a:t>Egy szlogen nem szlogen</a:t>
            </a:r>
            <a:br>
              <a:rPr lang="hu-HU" sz="3600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tx1"/>
                </a:solidFill>
                <a:latin typeface="Garamond" panose="02020404030301010803" pitchFamily="18" charset="0"/>
              </a:rPr>
              <a:t>- főszerepben az élmények gyűjtése</a:t>
            </a:r>
            <a:br>
              <a:rPr lang="hu-HU" sz="3600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6065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4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7" name="Group 6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8" name="Rectangle 7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Tartalom helye 5" descr="A képen személy, étel, kerti sütés, étkezés látható&#10;&#10;Automatikusan generált leírás">
            <a:extLst>
              <a:ext uri="{FF2B5EF4-FFF2-40B4-BE49-F238E27FC236}">
                <a16:creationId xmlns:a16="http://schemas.microsoft.com/office/drawing/2014/main" id="{B8F754B0-D2CE-43CB-B23C-498E2A1293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26" r="23465" b="-1"/>
          <a:stretch/>
        </p:blipFill>
        <p:spPr>
          <a:xfrm>
            <a:off x="4485557" y="10"/>
            <a:ext cx="7706443" cy="6857990"/>
          </a:xfrm>
          <a:prstGeom prst="rect">
            <a:avLst/>
          </a:prstGeom>
        </p:spPr>
      </p:pic>
      <p:sp useBgFill="1">
        <p:nvSpPr>
          <p:cNvPr id="90" name="Freeform: Shape 79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08C5B68-A1F5-4821-9B67-C0E94D8E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1" y="3970"/>
            <a:ext cx="6288940" cy="190103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000" dirty="0" err="1">
                <a:solidFill>
                  <a:schemeClr val="tx1"/>
                </a:solidFill>
                <a:latin typeface="Garamond" panose="02020404030301010803" pitchFamily="18" charset="0"/>
              </a:rPr>
              <a:t>Maradjunk</a:t>
            </a:r>
            <a:r>
              <a:rPr lang="en-US" sz="5000" dirty="0">
                <a:solidFill>
                  <a:schemeClr val="tx1"/>
                </a:solidFill>
                <a:latin typeface="Garamond" panose="02020404030301010803" pitchFamily="18" charset="0"/>
              </a:rPr>
              <a:t> a </a:t>
            </a:r>
            <a:r>
              <a:rPr lang="en-US" sz="5000" dirty="0" err="1">
                <a:solidFill>
                  <a:schemeClr val="tx1"/>
                </a:solidFill>
                <a:latin typeface="Garamond" panose="02020404030301010803" pitchFamily="18" charset="0"/>
              </a:rPr>
              <a:t>szlogeneknél</a:t>
            </a:r>
            <a:endParaRPr lang="en-US" sz="50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91" name="Rectangle 81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771654F-24CB-488B-B4A1-B8B1E41CB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3531" y="1647023"/>
            <a:ext cx="4785619" cy="494409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endParaRPr lang="hu-HU" dirty="0"/>
          </a:p>
          <a:p>
            <a:r>
              <a:rPr lang="hu-HU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Segoe UI Historic" panose="020B0502040204020203" pitchFamily="34" charset="0"/>
              </a:rPr>
              <a:t>Borsodi Ínyenc. Összetart minket.</a:t>
            </a:r>
            <a:endParaRPr lang="hu-HU" sz="1800" dirty="0">
              <a:solidFill>
                <a:schemeClr val="tx1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hu-HU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Segoe UI Historic" panose="020B0502040204020203" pitchFamily="34" charset="0"/>
              </a:rPr>
              <a:t>Borsodi Ínyenc, a társaságok középpontja.</a:t>
            </a:r>
            <a:endParaRPr lang="hu-HU" sz="1800" dirty="0">
              <a:solidFill>
                <a:schemeClr val="tx1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hu-HU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Segoe UI Historic" panose="020B0502040204020203" pitchFamily="34" charset="0"/>
              </a:rPr>
              <a:t>Borsodi Ínyenc, az összejövetelek ízfelelőse.</a:t>
            </a:r>
          </a:p>
          <a:p>
            <a:endParaRPr lang="hu-HU" dirty="0">
              <a:solidFill>
                <a:schemeClr val="tx1"/>
              </a:solidFill>
              <a:latin typeface="Garamond" panose="02020404030301010803" pitchFamily="18" charset="0"/>
              <a:ea typeface="Times New Roman" panose="02020603050405020304" pitchFamily="18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r>
              <a:rPr lang="hu-HU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Segoe UI Historic" panose="020B0502040204020203" pitchFamily="34" charset="0"/>
              </a:rPr>
              <a:t>Összetart. Miért? Mert egy jó vacsora összekovácsolja a közösséget. </a:t>
            </a:r>
          </a:p>
          <a:p>
            <a:pPr marL="0" indent="0">
              <a:buNone/>
            </a:pPr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Segoe UI Historic" panose="020B0502040204020203" pitchFamily="34" charset="0"/>
              </a:rPr>
              <a:t>Középpontban. Miért? </a:t>
            </a:r>
            <a:r>
              <a:rPr lang="hu-HU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Segoe UI Historic" panose="020B0502040204020203" pitchFamily="34" charset="0"/>
              </a:rPr>
              <a:t>Mert </a:t>
            </a:r>
            <a:r>
              <a:rPr lang="hu-HU" dirty="0">
                <a:solidFill>
                  <a:schemeClr val="tx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Segoe UI Historic" panose="020B0502040204020203" pitchFamily="34" charset="0"/>
              </a:rPr>
              <a:t>ha nem is beszélget mindenki mindenkivel, enni kivétel nélkül minden ember fog</a:t>
            </a:r>
            <a:r>
              <a:rPr lang="hu-HU">
                <a:solidFill>
                  <a:schemeClr val="tx1"/>
                </a:solidFill>
                <a:latin typeface="Garamond" panose="02020404030301010803" pitchFamily="18" charset="0"/>
                <a:ea typeface="Times New Roman" panose="02020603050405020304" pitchFamily="18" charset="0"/>
                <a:cs typeface="Segoe UI Historic" panose="020B0502040204020203" pitchFamily="34" charset="0"/>
              </a:rPr>
              <a:t>. </a:t>
            </a:r>
          </a:p>
          <a:p>
            <a:pPr marL="0" indent="0">
              <a:buNone/>
            </a:pPr>
            <a:r>
              <a:rPr lang="hu-HU" sz="1800"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Segoe UI Historic" panose="020B0502040204020203" pitchFamily="34" charset="0"/>
              </a:rPr>
              <a:t>Ízfelelős</a:t>
            </a:r>
            <a:r>
              <a:rPr lang="hu-HU" sz="1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Segoe UI Historic" panose="020B0502040204020203" pitchFamily="34" charset="0"/>
              </a:rPr>
              <a:t>. Miért? Mert ettől a páctól mindenki eldobja az agyát.</a:t>
            </a:r>
          </a:p>
          <a:p>
            <a:endParaRPr lang="hu-HU" dirty="0">
              <a:solidFill>
                <a:srgbClr val="1C1E21"/>
              </a:solidFill>
              <a:latin typeface="inherit"/>
              <a:ea typeface="Calibri" panose="020F0502020204030204" pitchFamily="34" charset="0"/>
              <a:cs typeface="Segoe UI Historic" panose="020B0502040204020203" pitchFamily="34" charset="0"/>
            </a:endParaRPr>
          </a:p>
          <a:p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62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artalom helye 5" descr="A képen étel, evés, személy, étkezés látható&#10;&#10;Automatikusan generált leírás">
            <a:extLst>
              <a:ext uri="{FF2B5EF4-FFF2-40B4-BE49-F238E27FC236}">
                <a16:creationId xmlns:a16="http://schemas.microsoft.com/office/drawing/2014/main" id="{11D362D9-56AD-45A0-8FE0-1A5720B82D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590" r="13686" b="-1"/>
          <a:stretch/>
        </p:blipFill>
        <p:spPr>
          <a:xfrm>
            <a:off x="1" y="10"/>
            <a:ext cx="7574440" cy="6857990"/>
          </a:xfrm>
          <a:prstGeom prst="rect">
            <a:avLst/>
          </a:prstGeom>
        </p:spPr>
      </p:pic>
      <p:sp>
        <p:nvSpPr>
          <p:cNvPr id="45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A6EDE8F-0EA6-4261-95F1-0D18BAE6A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dirty="0" err="1">
                <a:solidFill>
                  <a:schemeClr val="tx1"/>
                </a:solidFill>
                <a:latin typeface="Garamond" panose="02020404030301010803" pitchFamily="18" charset="0"/>
              </a:rPr>
              <a:t>Végül</a:t>
            </a:r>
            <a:r>
              <a:rPr lang="en-US" sz="5400" dirty="0">
                <a:solidFill>
                  <a:schemeClr val="tx1"/>
                </a:solidFill>
                <a:latin typeface="Garamond" panose="02020404030301010803" pitchFamily="18" charset="0"/>
              </a:rPr>
              <a:t>, de </a:t>
            </a:r>
            <a:r>
              <a:rPr lang="en-US" sz="5400" dirty="0" err="1">
                <a:solidFill>
                  <a:schemeClr val="tx1"/>
                </a:solidFill>
                <a:latin typeface="Garamond" panose="02020404030301010803" pitchFamily="18" charset="0"/>
              </a:rPr>
              <a:t>nem</a:t>
            </a:r>
            <a:r>
              <a:rPr lang="en-US" sz="5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Garamond" panose="02020404030301010803" pitchFamily="18" charset="0"/>
              </a:rPr>
              <a:t>utoljára</a:t>
            </a:r>
            <a:endParaRPr lang="en-US" sz="5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635FF65-4B47-4601-B511-53BBE94E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60770" y="1694179"/>
            <a:ext cx="3750205" cy="507948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u-HU" sz="28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Segoe UI Historic" panose="020B0502040204020203" pitchFamily="34" charset="0"/>
              </a:rPr>
              <a:t>A férfiasság folyékony fűszere.</a:t>
            </a:r>
          </a:p>
          <a:p>
            <a:endParaRPr lang="hu-HU" sz="2500" dirty="0">
              <a:solidFill>
                <a:schemeClr val="tx1"/>
              </a:solidFill>
              <a:latin typeface="Garamond" panose="02020404030301010803" pitchFamily="18" charset="0"/>
              <a:ea typeface="Calibri" panose="020F0502020204030204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r>
              <a:rPr lang="hu-HU" sz="23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Segoe UI Historic" panose="020B0502040204020203" pitchFamily="34" charset="0"/>
              </a:rPr>
              <a:t>Ez annak a srácnak szól, aki szorgalmasan dolgozik és imád élni, aki összehívja a társaságot és a legjobbat akarja nyújtani, aki minden körülmények odateszi magát, hogy parádés ételkölteményekkel lepje meg szeretteit. Ez a szlogen neki szól. </a:t>
            </a:r>
            <a:endParaRPr lang="hu-HU" sz="2300" dirty="0">
              <a:solidFill>
                <a:schemeClr val="tx1"/>
              </a:solidFill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43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CCF51E-A003-4F73-81FD-DDC25DFB0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247" y="609599"/>
            <a:ext cx="10351363" cy="3669437"/>
          </a:xfrm>
        </p:spPr>
        <p:txBody>
          <a:bodyPr>
            <a:normAutofit/>
          </a:bodyPr>
          <a:lstStyle/>
          <a:p>
            <a:r>
              <a:rPr lang="hu-HU" sz="6000" dirty="0">
                <a:solidFill>
                  <a:schemeClr val="tx1"/>
                </a:solidFill>
                <a:latin typeface="Garamond" panose="02020404030301010803" pitchFamily="18" charset="0"/>
              </a:rPr>
              <a:t>KÖSZÖNÖM A FIGYELMET!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C6D97FB-9643-4F29-8DBB-54F3A53D69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RÓZSÁS </a:t>
            </a:r>
            <a:r>
              <a:rPr lang="hu-HU" dirty="0"/>
              <a:t>FLAMINGÓ</a:t>
            </a:r>
          </a:p>
        </p:txBody>
      </p:sp>
    </p:spTree>
    <p:extLst>
      <p:ext uri="{BB962C8B-B14F-4D97-AF65-F5344CB8AC3E}">
        <p14:creationId xmlns:p14="http://schemas.microsoft.com/office/powerpoint/2010/main" val="544364733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92</TotalTime>
  <Words>412</Words>
  <Application>Microsoft Office PowerPoint</Application>
  <PresentationFormat>Szélesvásznú</PresentationFormat>
  <Paragraphs>42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4" baseType="lpstr">
      <vt:lpstr>Arial</vt:lpstr>
      <vt:lpstr>Calibri</vt:lpstr>
      <vt:lpstr>Century Gothic</vt:lpstr>
      <vt:lpstr>Garamond</vt:lpstr>
      <vt:lpstr>inherit</vt:lpstr>
      <vt:lpstr>Wingdings 3</vt:lpstr>
      <vt:lpstr>Szálak</vt:lpstr>
      <vt:lpstr>BORSODI GRILLPÁC</vt:lpstr>
      <vt:lpstr>Koncepció</vt:lpstr>
      <vt:lpstr>Névötletek  </vt:lpstr>
      <vt:lpstr>Egy szlogen nem szlogen - főszerepben az élmények gyűjtése </vt:lpstr>
      <vt:lpstr>Maradjunk a szlogeneknél</vt:lpstr>
      <vt:lpstr>Végül, de nem utoljára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BORSODI GRILLPÁC</dc:title>
  <dc:creator>Gere Ágnes</dc:creator>
  <cp:lastModifiedBy>Gere Ágnes</cp:lastModifiedBy>
  <cp:revision>20</cp:revision>
  <dcterms:created xsi:type="dcterms:W3CDTF">2021-06-08T13:19:14Z</dcterms:created>
  <dcterms:modified xsi:type="dcterms:W3CDTF">2021-06-08T14:54:38Z</dcterms:modified>
</cp:coreProperties>
</file>