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ef4256f74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ef4256f74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ef4256f7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ef4256f7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ef4256f7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ef4256f7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ef4256f7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ef4256f7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ef4256f7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def4256f7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ef4256f7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ef4256f7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ef4256f7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ef4256f7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ef4256f7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ef4256f7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ef4256f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ef4256f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ef4256f7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ef4256f7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ef4256f7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ef4256f7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ef4256f7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ef4256f7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ef4256f7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ef4256f7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25" y="1092500"/>
            <a:ext cx="20383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396050" y="2731400"/>
            <a:ext cx="635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Borsodi grillpác stratégiai prezentáció</a:t>
            </a:r>
            <a:endParaRPr sz="2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646475" y="4139500"/>
            <a:ext cx="3301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Búvárpók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Henzler Anna, Budai Petra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ti:me Agency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>
            <a:off x="192450" y="188675"/>
            <a:ext cx="8769000" cy="477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Borsodi vizuális keretrendszer</a:t>
            </a:r>
            <a:endParaRPr sz="2000" b="1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22"/>
          <p:cNvCxnSpPr/>
          <p:nvPr/>
        </p:nvCxnSpPr>
        <p:spPr>
          <a:xfrm>
            <a:off x="569550" y="923325"/>
            <a:ext cx="3393600" cy="0"/>
          </a:xfrm>
          <a:prstGeom prst="straightConnector1">
            <a:avLst/>
          </a:prstGeom>
          <a:noFill/>
          <a:ln w="28575" cap="flat" cmpd="sng">
            <a:solidFill>
              <a:srgbClr val="051C4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3" name="Google Shape;183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25" y="1082759"/>
            <a:ext cx="4002449" cy="156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000" y="1082750"/>
            <a:ext cx="2640327" cy="37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50" y="2798275"/>
            <a:ext cx="1785249" cy="20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228" y="2798275"/>
            <a:ext cx="2012788" cy="201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25" y="1092500"/>
            <a:ext cx="20383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1396050" y="2731400"/>
            <a:ext cx="635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Köszönjük!</a:t>
            </a:r>
            <a:endParaRPr sz="2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5646475" y="4139500"/>
            <a:ext cx="3301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Búvárpók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Henzler Anna, Budai Petra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ti:me Agency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/>
          <p:nvPr/>
        </p:nvSpPr>
        <p:spPr>
          <a:xfrm>
            <a:off x="192450" y="188675"/>
            <a:ext cx="8769000" cy="477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2000" b="1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24"/>
          <p:cNvCxnSpPr/>
          <p:nvPr/>
        </p:nvCxnSpPr>
        <p:spPr>
          <a:xfrm>
            <a:off x="569550" y="923325"/>
            <a:ext cx="2977800" cy="0"/>
          </a:xfrm>
          <a:prstGeom prst="straightConnector1">
            <a:avLst/>
          </a:prstGeom>
          <a:noFill/>
          <a:ln w="28575" cap="flat" cmpd="sng">
            <a:solidFill>
              <a:srgbClr val="051C4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1" name="Google Shape;201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50" y="1160675"/>
            <a:ext cx="8159949" cy="34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/>
          <p:nvPr/>
        </p:nvSpPr>
        <p:spPr>
          <a:xfrm>
            <a:off x="192450" y="188675"/>
            <a:ext cx="8769000" cy="477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2000" b="1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25"/>
          <p:cNvCxnSpPr/>
          <p:nvPr/>
        </p:nvCxnSpPr>
        <p:spPr>
          <a:xfrm>
            <a:off x="569550" y="923325"/>
            <a:ext cx="2977800" cy="0"/>
          </a:xfrm>
          <a:prstGeom prst="straightConnector1">
            <a:avLst/>
          </a:prstGeom>
          <a:noFill/>
          <a:ln w="28575" cap="flat" cmpd="sng">
            <a:solidFill>
              <a:srgbClr val="051C4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" name="Google Shape;209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50" y="1129750"/>
            <a:ext cx="8092400" cy="36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450" y="503988"/>
            <a:ext cx="209550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/>
          <p:nvPr/>
        </p:nvSpPr>
        <p:spPr>
          <a:xfrm>
            <a:off x="192450" y="188675"/>
            <a:ext cx="8769000" cy="477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2000" b="1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26"/>
          <p:cNvCxnSpPr/>
          <p:nvPr/>
        </p:nvCxnSpPr>
        <p:spPr>
          <a:xfrm>
            <a:off x="569550" y="923325"/>
            <a:ext cx="2977800" cy="0"/>
          </a:xfrm>
          <a:prstGeom prst="straightConnector1">
            <a:avLst/>
          </a:prstGeom>
          <a:noFill/>
          <a:ln w="28575" cap="flat" cmpd="sng">
            <a:solidFill>
              <a:srgbClr val="051C4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8" name="Google Shape;218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50" y="1097475"/>
            <a:ext cx="3487200" cy="37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512" y="817100"/>
            <a:ext cx="4523550" cy="15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425" y="2552050"/>
            <a:ext cx="4115724" cy="2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025" y="-1044125"/>
            <a:ext cx="9475000" cy="6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Egyenlet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569550" y="923325"/>
            <a:ext cx="1987800" cy="9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/>
          <p:cNvSpPr txBox="1"/>
          <p:nvPr/>
        </p:nvSpPr>
        <p:spPr>
          <a:xfrm>
            <a:off x="569550" y="1023700"/>
            <a:ext cx="80661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Vegyél egy Borsodit, oszd el egy kerti grillezéssel, adj hozzá egy adag grillpácot és megkapod az ismeretlent.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gondolatmenetünk alapja annak a metszetnek a meghatározása volt, ami összekapcsolja a meglévő márkát, az új termékkel, egy közös tevékenységben, ami jó emlékeket hív a márkáról és tovább is építi azt.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Megnéztük milyenek a Borsodi követők online, mitől lesz extrán omlós a rib eye a fanatikus grillmesterek szerint, és azt is tudjuk, hogy a hétköznapi grillezés milyen kihívások elé állítja leendő fogyasztókat, a kommentelők véleménye alapján.* A fentieket és a covid helyzet utóhatásait figyelembe véve született meg a stratégiánk.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Borsodi grillpác még ismeretlen a piacon, ezért az anyamárka kommunikációját nem erodáljuk, hanem kiterjesztjük és összekapcsoljuk az új termékkel.  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54550" y="4625975"/>
            <a:ext cx="620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*Grillezős, BBQ csoportok desktop research - Grill-BBQ-Nyárson sütés, BBQ &amp; Grill Fanok, Grill Fórum 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192450" y="188675"/>
            <a:ext cx="8769000" cy="477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66500" y="440025"/>
            <a:ext cx="800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 szomszéd srác, aki kilép a komfortzónájából/mélyítendő célcsoport</a:t>
            </a:r>
            <a:endParaRPr sz="2000" b="1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>
            <a:off x="569550" y="923325"/>
            <a:ext cx="4524600" cy="0"/>
          </a:xfrm>
          <a:prstGeom prst="straightConnector1">
            <a:avLst/>
          </a:prstGeom>
          <a:noFill/>
          <a:ln w="28575" cap="flat" cmpd="sng">
            <a:solidFill>
              <a:srgbClr val="051C4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3" name="Google Shape;73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425" y="932625"/>
            <a:ext cx="3214451" cy="33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69550" y="1085675"/>
            <a:ext cx="41817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 szomszéd srác eddig a mindennapi boldogságára koncentrált. Még mindig az a kedves srác, aki megpróbálja kihozni a legtöbbet az egyszerű dolgokból is, csak igent mond olyan helyzetekre, amikre eddig nem. 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 covid alatt felértékelődtek a baráti kapcsolatai, az együtt töltött idő hangsúlyos lett, a szabadság érzése felerősödött. A figyelme középpontjába a közösen megélt pillanatok kerültek, amiket bárhol és bármikor könnyen megélhet. Már kisebb kalandokat is keres, amikben van valami plusz, megéli a pillanatot azokkal, akik fontosak neki. Élményeket gyűjt, amikkel a mindennapokat különlegessé teheti.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387" y="-1164800"/>
            <a:ext cx="9464776" cy="63082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66500" y="93437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Insight*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569550" y="1417675"/>
            <a:ext cx="1987800" cy="9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6"/>
          <p:cNvSpPr txBox="1"/>
          <p:nvPr/>
        </p:nvSpPr>
        <p:spPr>
          <a:xfrm>
            <a:off x="466500" y="1908200"/>
            <a:ext cx="3770700" cy="2493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Nem szeretnék az előkészületekkel, pácolással sok időt tölteni, a grillezés élményét jobban várom.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Rendhagyó élményre vágyom a barátaimmal, ahol elengedhetem magam.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Olyan programot szeretnék szervezni, ami összehoz minket, feldobja a hangulatot és könnyű kivitelezni.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476525" y="1008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Márkaerősségek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6"/>
          <p:cNvCxnSpPr/>
          <p:nvPr/>
        </p:nvCxnSpPr>
        <p:spPr>
          <a:xfrm>
            <a:off x="6571225" y="1491325"/>
            <a:ext cx="1987800" cy="9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6"/>
          <p:cNvSpPr txBox="1"/>
          <p:nvPr/>
        </p:nvSpPr>
        <p:spPr>
          <a:xfrm>
            <a:off x="5030250" y="1908200"/>
            <a:ext cx="3770700" cy="2493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 grillpác elengedhetetlen alkotóelemei egy csomagolásba zárva.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Egy ismerős sör, tradicionális ízvilága és a hozzáadott pikáns fűszerek fúziója.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Három ízvilág, mely különböző húsokkal kombinálva változatos ízélményeket teremt.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754550" y="4625975"/>
            <a:ext cx="620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*Grillezős, BBQ csoportok desktop research - Grill-BBQ-Nyárson sütés, BBQ &amp; Grill Fanok, Grill Fórum 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501" y="-2165101"/>
            <a:ext cx="10290374" cy="77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Megoldókulcs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>
            <a:off x="569550" y="923325"/>
            <a:ext cx="1987800" cy="9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7"/>
          <p:cNvSpPr/>
          <p:nvPr/>
        </p:nvSpPr>
        <p:spPr>
          <a:xfrm>
            <a:off x="411525" y="1561550"/>
            <a:ext cx="4181700" cy="2475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649900" y="2006300"/>
            <a:ext cx="2639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“Olyan nyári élményre vágyom, 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ahol elengedhetem magam, feldobja a hangulatot. Közös emlékekre, amikre szívesen gondolunk vissza évek múlva is.”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4410675" y="1561550"/>
            <a:ext cx="4321800" cy="2475000"/>
          </a:xfrm>
          <a:prstGeom prst="rect">
            <a:avLst/>
          </a:prstGeom>
          <a:solidFill>
            <a:srgbClr val="051C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3419825" y="1561550"/>
            <a:ext cx="2146500" cy="2475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5696850" y="2106350"/>
            <a:ext cx="26394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“Három fűszeres pác, egy ismerős ízzel keverve, amivel a grillezés könnyű mulatság lesz. A kerti party-k sztárja a páccal biztosan a grillezett ételek lesznek, de az est fénypontja mégis  a közösen átélt történetek lehetnek.”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591375" y="1561550"/>
            <a:ext cx="1861200" cy="24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feledhetetlen élményekhez szükség van egy kis extra fűszerre, amivel a mindennapi rutin tüzesebb, a szokásos beszélgetések pikánsabbak lesznek, hiszen úgy kerek az élet, ha átéljük a sava borsát. </a:t>
            </a:r>
            <a:endParaRPr sz="16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593000" y="0"/>
            <a:ext cx="9993375" cy="66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Credo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18"/>
          <p:cNvCxnSpPr/>
          <p:nvPr/>
        </p:nvCxnSpPr>
        <p:spPr>
          <a:xfrm>
            <a:off x="569550" y="923325"/>
            <a:ext cx="1987800" cy="9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/>
          <p:nvPr/>
        </p:nvSpPr>
        <p:spPr>
          <a:xfrm>
            <a:off x="930775" y="1414600"/>
            <a:ext cx="74736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ÚGY KEREK AZ ÉLET, HA ÁTÉLJÜK 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SAVA BORSÁT: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“AZ ÉLET FŰSZERES OLDALA”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192450" y="188675"/>
            <a:ext cx="8769000" cy="477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Vásárlói út</a:t>
            </a:r>
            <a:endParaRPr sz="2000" b="1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19"/>
          <p:cNvCxnSpPr/>
          <p:nvPr/>
        </p:nvCxnSpPr>
        <p:spPr>
          <a:xfrm>
            <a:off x="569550" y="923325"/>
            <a:ext cx="1359600" cy="0"/>
          </a:xfrm>
          <a:prstGeom prst="straightConnector1">
            <a:avLst/>
          </a:prstGeom>
          <a:noFill/>
          <a:ln w="28575" cap="flat" cmpd="sng">
            <a:solidFill>
              <a:srgbClr val="051C4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9"/>
          <p:cNvSpPr txBox="1"/>
          <p:nvPr/>
        </p:nvSpPr>
        <p:spPr>
          <a:xfrm>
            <a:off x="267300" y="1021875"/>
            <a:ext cx="204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Igény megszületése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497050" y="1021875"/>
            <a:ext cx="1857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Megfontolási fázis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4621813" y="1021875"/>
            <a:ext cx="1857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Vásárlási fázis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755375" y="1021875"/>
            <a:ext cx="1857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Fogyasztási fázis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847500" y="14172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Össze-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jövetelt tartok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47500" y="32840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Kirándu-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lásra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készülök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497050" y="14172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Recepteket böngészek a neten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471975" y="14172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Recepteket böngészek szakács-</a:t>
            </a:r>
            <a:endParaRPr sz="12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könyvben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497050" y="23506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Grill csoportok-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ban/fórumon nézelődök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847500" y="23506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Össze-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jövetelre megyek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3471975" y="23506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Csekkolom a kedvenc grill-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mesteremet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2497050" y="32840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Social felületeken keresek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471975" y="32840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Barátom, családom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ajánlotta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632175" y="14172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Megveszek mindent egy boltban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5613300" y="14172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 húst hentesnél vásárolom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632175" y="23506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Speciális grill boltba megyek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6755375" y="14172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Hazaviszem a terméket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748900" y="14172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Kibontom, kicsomago-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lom a terméket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6755375" y="24068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Tárolom a terméket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360500" y="4262775"/>
            <a:ext cx="1983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A meleg idővel “ciccen” a sör és parázslani kezdenek a grillek is, fűszerezzük meg a partyt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497050" y="4262775"/>
            <a:ext cx="1857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Borsodi élmény a grillen, egyszerűen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4632175" y="4262775"/>
            <a:ext cx="1863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Ismerős íz már a sörpácban is.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755375" y="4262775"/>
            <a:ext cx="18762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Pattints mellé egy Borsodit is.</a:t>
            </a:r>
            <a:endParaRPr sz="13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7748900" y="2406875"/>
            <a:ext cx="882600" cy="87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Grillezek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192450" y="188675"/>
            <a:ext cx="8769000" cy="477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466500" y="440025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Kommunikációs eszköztár</a:t>
            </a:r>
            <a:endParaRPr sz="2000" b="1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>
            <a:off x="569550" y="923325"/>
            <a:ext cx="2977800" cy="0"/>
          </a:xfrm>
          <a:prstGeom prst="straightConnector1">
            <a:avLst/>
          </a:prstGeom>
          <a:noFill/>
          <a:ln w="28575" cap="flat" cmpd="sng">
            <a:solidFill>
              <a:srgbClr val="051C4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0"/>
          <p:cNvSpPr txBox="1"/>
          <p:nvPr/>
        </p:nvSpPr>
        <p:spPr>
          <a:xfrm>
            <a:off x="2116050" y="1250475"/>
            <a:ext cx="198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Launch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4469426" y="1250475"/>
            <a:ext cx="198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Taktikai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6755375" y="1250475"/>
            <a:ext cx="185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Fogyasztási fázis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51050" y="3044375"/>
            <a:ext cx="185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Touchpoint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82250" y="4254925"/>
            <a:ext cx="185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Taktikai üzenet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19250" y="1679025"/>
            <a:ext cx="198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Kommunikációs feladatok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116050" y="1679025"/>
            <a:ext cx="1983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Márkaismertség növelése, image építése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469425" y="1679025"/>
            <a:ext cx="1983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Termék kommunikáció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6755375" y="1679025"/>
            <a:ext cx="1983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Remarketing, lojalitás növelése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2116050" y="2374925"/>
            <a:ext cx="938100" cy="168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Online:</a:t>
            </a: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Google, Facebook, Instagram ads, PR megjelenés, együttműkö-dés grill-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mesterekkel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3161550" y="2374925"/>
            <a:ext cx="938100" cy="168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Offline:</a:t>
            </a: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Szponzorált print hirdetés, OOH eszközök, TV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116050" y="4167325"/>
            <a:ext cx="1983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Borsodi kalandok fűszerezve, megérkezett a Borsodi grillpác.</a:t>
            </a:r>
            <a:endParaRPr sz="12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469425" y="2374925"/>
            <a:ext cx="938100" cy="168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Online:</a:t>
            </a: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Google, Facebook, Instagram ads, PR megjelenés, együttműkö-dés grill-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mesterekkel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514925" y="2374925"/>
            <a:ext cx="938100" cy="168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Offline:</a:t>
            </a: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OOH eszközök, TV, POS, csomagolás, cross promóció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4469425" y="4167325"/>
            <a:ext cx="1983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Ismerős Borsodi íz, pezsdítő fűszerek, hogy felejthetetlen legyen a grillezés.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6755375" y="2374925"/>
            <a:ext cx="938100" cy="168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Online:</a:t>
            </a: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Google, Facebook, Instagram ads remarketing, audience újracélzás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7800875" y="2374925"/>
            <a:ext cx="938100" cy="1687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Offline:</a:t>
            </a: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Kupon, csomagolás (pl.: recept), terméktársí-</a:t>
            </a:r>
            <a:endParaRPr sz="11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tás</a:t>
            </a:r>
            <a:endParaRPr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6755375" y="4167325"/>
            <a:ext cx="1983600" cy="590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1C41"/>
                </a:solidFill>
                <a:latin typeface="Calibri"/>
                <a:ea typeface="Calibri"/>
                <a:cs typeface="Calibri"/>
                <a:sym typeface="Calibri"/>
              </a:rPr>
              <a:t>Oszd meg velünk a Borsodi Grillpác kalandjaidat!</a:t>
            </a:r>
            <a:endParaRPr sz="1500">
              <a:solidFill>
                <a:srgbClr val="051C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C4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/>
        </p:nvSpPr>
        <p:spPr>
          <a:xfrm>
            <a:off x="434950" y="355900"/>
            <a:ext cx="418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Inspirációs moodboard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21"/>
          <p:cNvCxnSpPr/>
          <p:nvPr/>
        </p:nvCxnSpPr>
        <p:spPr>
          <a:xfrm>
            <a:off x="569550" y="923325"/>
            <a:ext cx="2977800" cy="0"/>
          </a:xfrm>
          <a:prstGeom prst="straightConnector1">
            <a:avLst/>
          </a:prstGeom>
          <a:noFill/>
          <a:ln w="28575" cap="flat" cmpd="sng">
            <a:solidFill>
              <a:srgbClr val="051C4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0" name="Google Shape;170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2" y="923325"/>
            <a:ext cx="3450573" cy="229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000" y="932625"/>
            <a:ext cx="2473075" cy="26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50" y="2617326"/>
            <a:ext cx="3450573" cy="23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025" y="2817925"/>
            <a:ext cx="3154621" cy="21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025" y="932625"/>
            <a:ext cx="2827974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450" y="2814863"/>
            <a:ext cx="3154627" cy="210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Macintosh PowerPoint</Application>
  <PresentationFormat>Diavetítés a képernyőre (16:9 oldalarány)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Budai Petra</cp:lastModifiedBy>
  <cp:revision>1</cp:revision>
  <dcterms:modified xsi:type="dcterms:W3CDTF">2021-06-07T15:53:35Z</dcterms:modified>
</cp:coreProperties>
</file>