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Flame" panose="02030503040203040104" pitchFamily="18" charset="0"/>
      <p:regular r:id="rId12"/>
    </p:embeddedFont>
    <p:embeddedFont>
      <p:font typeface="Flame Sans" panose="020B0503030201040103" pitchFamily="3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70">
          <p15:clr>
            <a:srgbClr val="FF00FF"/>
          </p15:clr>
        </p15:guide>
        <p15:guide id="2" pos="5590">
          <p15:clr>
            <a:srgbClr val="FF00FF"/>
          </p15:clr>
        </p15:guide>
        <p15:guide id="3" orient="horz" pos="3061">
          <p15:clr>
            <a:srgbClr val="FF00FF"/>
          </p15:clr>
        </p15:guide>
        <p15:guide id="4" orient="horz" pos="179">
          <p15:clr>
            <a:srgbClr val="FF00FF"/>
          </p15:clr>
        </p15:guide>
        <p15:guide id="5" pos="2880">
          <p15:clr>
            <a:srgbClr val="9900FF"/>
          </p15:clr>
        </p15:guide>
        <p15:guide id="6" orient="horz" pos="1531">
          <p15:clr>
            <a:srgbClr val="9900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87227" autoAdjust="0"/>
  </p:normalViewPr>
  <p:slideViewPr>
    <p:cSldViewPr snapToGrid="0">
      <p:cViewPr varScale="1">
        <p:scale>
          <a:sx n="111" d="100"/>
          <a:sy n="111" d="100"/>
        </p:scale>
        <p:origin x="533" y="-158"/>
      </p:cViewPr>
      <p:guideLst>
        <p:guide pos="170"/>
        <p:guide pos="5590"/>
        <p:guide orient="horz" pos="3061"/>
        <p:guide orient="horz" pos="179"/>
        <p:guide pos="2880"/>
        <p:guide orient="horz" pos="15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64f7ad8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64f7ad8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6563776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6563776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6563776f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2b6563776f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64f7ad8e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64f7ad8e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64f7ad8e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64f7ad8e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67d73718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67d73718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64f7ad8e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64f7ad8e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b64f7ad8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b64f7ad8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150" y="2197250"/>
            <a:ext cx="4133550" cy="354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903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 b="1" dirty="0">
                <a:solidFill>
                  <a:srgbClr val="502314"/>
                </a:solidFill>
                <a:latin typeface="Flame" panose="02030503040203040104" pitchFamily="18" charset="0"/>
                <a:ea typeface="Montserrat"/>
                <a:cs typeface="Montserrat"/>
                <a:sym typeface="Montserrat"/>
              </a:rPr>
              <a:t>A sajtburger, </a:t>
            </a:r>
            <a:br>
              <a:rPr lang="hu" sz="6000" b="1" dirty="0">
                <a:solidFill>
                  <a:srgbClr val="502314"/>
                </a:solidFill>
                <a:latin typeface="Flame" panose="02030503040203040104" pitchFamily="18" charset="0"/>
                <a:ea typeface="Montserrat"/>
                <a:cs typeface="Montserrat"/>
                <a:sym typeface="Montserrat"/>
              </a:rPr>
            </a:br>
            <a:r>
              <a:rPr lang="hu" sz="6000" b="1" dirty="0">
                <a:solidFill>
                  <a:srgbClr val="502314"/>
                </a:solidFill>
                <a:latin typeface="Flame" panose="02030503040203040104" pitchFamily="18" charset="0"/>
                <a:ea typeface="Montserrat"/>
                <a:cs typeface="Montserrat"/>
                <a:sym typeface="Montserrat"/>
              </a:rPr>
              <a:t>az sajtburger</a:t>
            </a:r>
            <a:endParaRPr sz="6000" b="1" dirty="0">
              <a:solidFill>
                <a:srgbClr val="502314"/>
              </a:solidFill>
              <a:latin typeface="Flame" panose="02030503040203040104" pitchFamily="18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200">
                <a:solidFill>
                  <a:srgbClr val="502314"/>
                </a:solidFill>
                <a:latin typeface="Flame" panose="02030503040203040104" pitchFamily="18" charset="0"/>
                <a:ea typeface="Montserrat"/>
                <a:cs typeface="Montserrat"/>
                <a:sym typeface="Montserrat"/>
              </a:rPr>
              <a:t>Plankton vízibolha csapat</a:t>
            </a:r>
            <a:endParaRPr sz="3200">
              <a:solidFill>
                <a:srgbClr val="502314"/>
              </a:solidFill>
              <a:latin typeface="Flame" panose="02030503040203040104" pitchFamily="18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4024875" y="3626713"/>
            <a:ext cx="877799" cy="479212"/>
            <a:chOff x="7976200" y="4588888"/>
            <a:chExt cx="877799" cy="479212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4">
              <a:alphaModFix/>
            </a:blip>
            <a:srcRect l="24161" t="2714" r="24854"/>
            <a:stretch/>
          </p:blipFill>
          <p:spPr>
            <a:xfrm>
              <a:off x="8610074" y="4588888"/>
              <a:ext cx="243925" cy="46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5">
              <a:alphaModFix/>
            </a:blip>
            <a:srcRect l="22311" t="4105" r="22311" b="3847"/>
            <a:stretch/>
          </p:blipFill>
          <p:spPr>
            <a:xfrm>
              <a:off x="7976200" y="4602625"/>
              <a:ext cx="466673" cy="46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13"/>
            <p:cNvSpPr txBox="1"/>
            <p:nvPr/>
          </p:nvSpPr>
          <p:spPr>
            <a:xfrm>
              <a:off x="8382000" y="4672888"/>
              <a:ext cx="3027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>
                  <a:solidFill>
                    <a:srgbClr val="502314"/>
                  </a:solidFill>
                  <a:latin typeface="Flame" panose="02030503040203040104" pitchFamily="18" charset="0"/>
                  <a:ea typeface="Montserrat"/>
                  <a:cs typeface="Montserrat"/>
                  <a:sym typeface="Montserrat"/>
                </a:rPr>
                <a:t>X</a:t>
              </a:r>
              <a:endParaRPr>
                <a:solidFill>
                  <a:srgbClr val="502314"/>
                </a:solidFill>
                <a:latin typeface="Flame" panose="02030503040203040104" pitchFamily="18" charset="0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r="4761"/>
          <a:stretch/>
        </p:blipFill>
        <p:spPr>
          <a:xfrm>
            <a:off x="0" y="-144775"/>
            <a:ext cx="9143997" cy="54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-75" y="-609925"/>
            <a:ext cx="9144000" cy="6099000"/>
          </a:xfrm>
          <a:prstGeom prst="rect">
            <a:avLst/>
          </a:prstGeom>
          <a:solidFill>
            <a:srgbClr val="50231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lame Sans" panose="020B0503030201040103" pitchFamily="34" charset="0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270000" y="283500"/>
            <a:ext cx="8604000" cy="45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húsmentes étkezés, a veganizmus, és a fenntarthatóság mára számottevően befolyásolják az étkezési szokásokat.</a:t>
            </a:r>
            <a:endParaRPr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Ennek a növekvő igénynek a kiszolgálásra azonban a gyorséttermek kínálatában még nem jelentkezett szignifikáns válasz. Ha pedig van, akkor jellemzően drága, egy szűk rétegre pozícionálva.</a:t>
            </a:r>
            <a:endParaRPr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Így a Burger King a Rebel Whopper mellé, a tömegek számára szeretne egy elérhető árú, növényi alapú alternatívát nyújtani.  </a:t>
            </a:r>
            <a:endParaRPr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610062"/>
            <a:ext cx="9144003" cy="609893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-75" y="-609925"/>
            <a:ext cx="9144000" cy="6099000"/>
          </a:xfrm>
          <a:prstGeom prst="rect">
            <a:avLst/>
          </a:prstGeom>
          <a:solidFill>
            <a:srgbClr val="502314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lame Sans" panose="020B0503030201040103" pitchFamily="34" charset="0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270000" y="283500"/>
            <a:ext cx="8604000" cy="45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gyorséttermek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 egyik legfőbb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előnye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, hogy bármerre is jár az ember a világban,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mindenhol ugyanazt az élményt kapja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. Így akárcsak a már jól ismert gyorséttermektől, úgy a jól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megszokott menü-elemektől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 való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eltérés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 is </a:t>
            </a: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kockázatot rejt magában</a:t>
            </a:r>
            <a:r>
              <a:rPr lang="hu" sz="1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.  </a:t>
            </a:r>
            <a:endParaRPr sz="18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 amt="90000"/>
          </a:blip>
          <a:srcRect t="14641" b="10159"/>
          <a:stretch/>
        </p:blipFill>
        <p:spPr>
          <a:xfrm>
            <a:off x="75" y="0"/>
            <a:ext cx="9144000" cy="51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195225" y="1765000"/>
            <a:ext cx="2753700" cy="229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HEDONISTIC HEALTHIES</a:t>
            </a:r>
            <a:endParaRPr sz="10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Kik ők? 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Többségében férfiak, 16-29 és 45-49 évesek.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Hogyan élnek?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Magas esomar státuszú értelmiségiek, akik a fővárosban vagy megyeszékhelyen élnek, és bár törekednek az egészséges életvitelre, rohanós mindennapjaikban ez nem úgy sikerül, ahogy ideálisnak tartanák.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 az, ami számít nekik?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Barátaikkal sok programot szerveznek, utaznak, a streaming és a mozi a szívük csücske. Szeretnek új ízeket kipróbálni, és nyitnak a kevesebb kalóriájú, diétás termékek felé. A Burger Kinget preferálják a versenytársakkal szemben.</a:t>
            </a:r>
            <a:endParaRPr sz="12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2314"/>
              </a:solidFill>
              <a:latin typeface="Flame Sans" panose="020B0503030201040103" pitchFamily="34" charset="0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2314"/>
              </a:solidFill>
              <a:latin typeface="Flame Sans" panose="020B05030302010401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120449" y="1778138"/>
            <a:ext cx="2753700" cy="2265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000" b="1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HEALTHY HUSTLERS</a:t>
            </a:r>
            <a:endParaRPr sz="1000" b="1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800" b="1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Kik ők?</a:t>
            </a:r>
            <a:endParaRPr sz="800" b="1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Többségében nők, 18-44 évesek.</a:t>
            </a:r>
            <a:endParaRPr sz="800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800" b="1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Hogyan élnek?</a:t>
            </a:r>
            <a:endParaRPr sz="800" b="1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Nagyvárosi értelmiségiek, párkapcsolatban vagy házasságban élők. Gyakran az egész családnak ők intézik a vásárlást, egészségtudatosan élnek, rendszeres sporttal és étrenddel.</a:t>
            </a:r>
            <a:endParaRPr sz="800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800" b="1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 az, ami számít nekik?</a:t>
            </a:r>
            <a:endParaRPr sz="800" b="1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Kiemelten figyelnek arra, mit esznek, és hajlandók többet fizetni az egészségesebb termékekért. A fast food ellen vannak, ritkán fogyasztanak, de akkor az “egészséges” alternatívát keresik.</a:t>
            </a:r>
            <a:endParaRPr sz="800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02314"/>
              </a:solidFill>
              <a:latin typeface="Flame Sans" panose="020B05030302010401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270000" y="4860000"/>
            <a:ext cx="860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Forrás: TGI-NOK 2022/1-4</a:t>
            </a:r>
            <a:endParaRPr sz="800"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70000" y="1778138"/>
            <a:ext cx="2753700" cy="229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HABITUAL HUNGRY-GOERS</a:t>
            </a:r>
            <a:endParaRPr sz="10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Kik ők? 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Nők és férfiak, 40+ évesek.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Hogyan élnek?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Vidéken, közép-településeken élők alacsonyabb esomar státusszal, akik nem feltétlenül az egészséges szempontok szerint szervezik az életüket. </a:t>
            </a:r>
            <a:endParaRPr sz="8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 az, ami számít nekik?</a:t>
            </a:r>
            <a:endParaRPr sz="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Ők azok, akik azért mennek gyorsétterembe, mert szeretik az ottani kaját, nekik ez a komfort. Nem akarnak mást kapni, mint amihez hozzászoktak, szerintük az alternatív ételek nem finomak.</a:t>
            </a:r>
            <a:endParaRPr sz="8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2314"/>
              </a:solidFill>
              <a:latin typeface="Flame Sans" panose="020B0503030201040103" pitchFamily="34" charset="0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02314"/>
              </a:solidFill>
              <a:latin typeface="Flame Sans" panose="020B05030302010401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30550" y="438350"/>
            <a:ext cx="8343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célcsoporton belül 3 nagy kategóriát érdemes elkülöníteni: azokat, akik bár kipróbálják az alternatív ételeket, nem elégedettek; azokat, akik átcsábíthatók; és azokat, akik dedikáltan ezt keresik.</a:t>
            </a:r>
            <a:endParaRPr sz="16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6"/>
          <p:cNvCxnSpPr/>
          <p:nvPr/>
        </p:nvCxnSpPr>
        <p:spPr>
          <a:xfrm rot="10800000" flipH="1">
            <a:off x="353025" y="1453725"/>
            <a:ext cx="8427000" cy="21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Google Shape;86;p16"/>
          <p:cNvSpPr txBox="1"/>
          <p:nvPr/>
        </p:nvSpPr>
        <p:spPr>
          <a:xfrm>
            <a:off x="7879976" y="1131825"/>
            <a:ext cx="99402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 dirty="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nyitottság</a:t>
            </a:r>
            <a:endParaRPr sz="1100" dirty="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/>
          <p:nvPr/>
        </p:nvSpPr>
        <p:spPr>
          <a:xfrm>
            <a:off x="2748650" y="775388"/>
            <a:ext cx="2125800" cy="1935900"/>
          </a:xfrm>
          <a:prstGeom prst="ellipse">
            <a:avLst/>
          </a:prstGeom>
          <a:solidFill>
            <a:srgbClr val="FF8732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lame Sans" panose="020B0503030201040103" pitchFamily="34" charset="0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4266000" y="775388"/>
            <a:ext cx="2125800" cy="1935900"/>
          </a:xfrm>
          <a:prstGeom prst="ellipse">
            <a:avLst/>
          </a:prstGeom>
          <a:solidFill>
            <a:srgbClr val="FF8732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lame Sans" panose="020B0503030201040103" pitchFamily="34" charset="0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3471000" y="1762363"/>
            <a:ext cx="2125800" cy="1935900"/>
          </a:xfrm>
          <a:prstGeom prst="ellipse">
            <a:avLst/>
          </a:prstGeom>
          <a:solidFill>
            <a:srgbClr val="FF8732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lame Sans" panose="020B0503030201040103" pitchFamily="34" charset="0"/>
            </a:endParaRPr>
          </a:p>
        </p:txBody>
      </p:sp>
      <p:cxnSp>
        <p:nvCxnSpPr>
          <p:cNvPr id="94" name="Google Shape;94;p17"/>
          <p:cNvCxnSpPr/>
          <p:nvPr/>
        </p:nvCxnSpPr>
        <p:spPr>
          <a:xfrm>
            <a:off x="4548825" y="2013813"/>
            <a:ext cx="2059800" cy="994800"/>
          </a:xfrm>
          <a:prstGeom prst="straightConnector1">
            <a:avLst/>
          </a:prstGeom>
          <a:noFill/>
          <a:ln w="19050" cap="flat" cmpd="sng">
            <a:solidFill>
              <a:srgbClr val="50231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5" name="Google Shape;95;p17"/>
          <p:cNvSpPr txBox="1"/>
          <p:nvPr/>
        </p:nvSpPr>
        <p:spPr>
          <a:xfrm>
            <a:off x="1773475" y="2711300"/>
            <a:ext cx="18780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Kultúra</a:t>
            </a:r>
            <a:b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tudatos étkezés drága, és eltér a jól megszokott ízektől.*</a:t>
            </a:r>
            <a:endParaRPr sz="1800">
              <a:solidFill>
                <a:srgbClr val="502314"/>
              </a:solidFill>
              <a:latin typeface="Flame Sans" panose="020B0503030201040103" pitchFamily="34" charset="0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6608625" y="2711300"/>
            <a:ext cx="18780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Insight</a:t>
            </a:r>
            <a:b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Mind a marhahús alapú, mind a plant-based burgerek kommunikációja a pogácsa összetételére koncentrál, megfeledkezve arról, hogy valójában sajtburger mindkettő.</a:t>
            </a:r>
            <a:endParaRPr sz="18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1119600" y="775400"/>
            <a:ext cx="18780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Fogyasztók</a:t>
            </a:r>
            <a:b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gyorsétterem nem a kísérletezés, hanem a már jól ismert és kedvelt ízek helye.</a:t>
            </a:r>
            <a:endParaRPr sz="18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391800" y="775400"/>
            <a:ext cx="18780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Márka</a:t>
            </a:r>
            <a:br>
              <a:rPr lang="hu" sz="1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Plant-Based Sajtburger hús és állati eredetű sajt nélkül hozza a már jól megszokott Klasszikus Sajtburger élményt.</a:t>
            </a:r>
            <a:endParaRPr sz="1800">
              <a:solidFill>
                <a:schemeClr val="dk2"/>
              </a:solidFill>
              <a:latin typeface="Flame Sans" panose="020B0503030201040103" pitchFamily="34" charset="0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986600" y="3755950"/>
            <a:ext cx="517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Üzenet</a:t>
            </a:r>
            <a:br>
              <a:rPr lang="hu" sz="10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pogácsa összetételétől függetlenül a sajtburger, az sajtburger!</a:t>
            </a:r>
            <a:endParaRPr sz="8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270000" y="4860000"/>
            <a:ext cx="86040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*Statista Consumer Insights Sustainable Consumption survey</a:t>
            </a:r>
            <a:endParaRPr sz="8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62300" cy="3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Burger King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 növelni szeretné a piaci részesedését egy új plant-based sajtburger bevezetésével, és a kategória építésével.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probléma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, hogy kockázatos eltérni a jól megszokott menü-elemektől.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Azonban fel kell ismerni,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hogy mind a marhahús alapú, mind a plant-based burgerek kommunikációja a pogácsa összetételére koncentrál, megfeledkezve arról, hogy valójában sajtburger mindkettő.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Mutassuk meg,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hogy pogácsa összetételétől függetlenül a sajtburger, az sajtburger!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Így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fogyasztóknak nem kell eltérni a megszokottól, ahhoz, hogy közben mégis valami újat próbáljanak ki.</a:t>
            </a:r>
            <a:endParaRPr>
              <a:solidFill>
                <a:srgbClr val="502314"/>
              </a:solidFill>
              <a:highlight>
                <a:srgbClr val="FF8732"/>
              </a:highlight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 Stratégia</a:t>
            </a:r>
            <a:endParaRPr b="1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643484">
            <a:off x="7316948" y="-430100"/>
            <a:ext cx="2295328" cy="19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 amt="90000"/>
          </a:blip>
          <a:srcRect t="12349" b="1234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Na de hogyan mutassuk meg az embereknek, hogy minden sajtburger egyenlő?</a:t>
            </a:r>
            <a:endParaRPr sz="18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995800" y="4188825"/>
            <a:ext cx="324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Flame Sans" panose="020B05030302010401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-15075"/>
            <a:ext cx="9144003" cy="51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6053475" y="4348000"/>
            <a:ext cx="2820300" cy="511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App, co-promo (pl. Wolt), vásárláshoz kötött nyereményjáték, retargeting</a:t>
            </a:r>
            <a:endParaRPr sz="11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3161725" y="2944175"/>
            <a:ext cx="2820300" cy="7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Lerántani a leplet az új termékről.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6053475" y="2944150"/>
            <a:ext cx="2820300" cy="7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Meggyőzni a fogyasztókat, hogy miért válasszák (újra) a terméket.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3161725" y="4348000"/>
            <a:ext cx="2820300" cy="511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OOH, banner &amp; in-stream, social felületek, influencer, podcast</a:t>
            </a:r>
            <a:endParaRPr sz="11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270016" y="963325"/>
            <a:ext cx="2820300" cy="394800"/>
          </a:xfrm>
          <a:prstGeom prst="rect">
            <a:avLst/>
          </a:prstGeom>
          <a:solidFill>
            <a:srgbClr val="50231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Bevezetés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269975" y="2944150"/>
            <a:ext cx="2820300" cy="725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Megmutatni, hogy csak a sajtburger-élmény számít, nem az összetétel.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270000" y="4347950"/>
            <a:ext cx="2820300" cy="511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Stunt</a:t>
            </a:r>
            <a:endParaRPr sz="1100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3161730" y="963325"/>
            <a:ext cx="2820300" cy="394800"/>
          </a:xfrm>
          <a:prstGeom prst="rect">
            <a:avLst/>
          </a:prstGeom>
          <a:solidFill>
            <a:srgbClr val="50231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Leleplezés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6053477" y="963325"/>
            <a:ext cx="2820300" cy="394800"/>
          </a:xfrm>
          <a:prstGeom prst="rect">
            <a:avLst/>
          </a:prstGeom>
          <a:solidFill>
            <a:srgbClr val="50231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Repeat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3161750" y="1444650"/>
            <a:ext cx="2820300" cy="821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Célcsoport: Hedonistic Healthies + Healthy Hustlers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6053475" y="1444650"/>
            <a:ext cx="2820300" cy="821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Célcsoport: mindhárom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70025" y="1444650"/>
            <a:ext cx="2820300" cy="821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Célcsoport: Habitual Hungry-goers </a:t>
            </a:r>
            <a:endParaRPr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303075" y="313900"/>
            <a:ext cx="85710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chemeClr val="lt1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Üzenetstratégiánk, akár csak egy feje tetejére állt burger</a:t>
            </a:r>
            <a:endParaRPr sz="1800" b="1">
              <a:solidFill>
                <a:schemeClr val="lt1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270000" y="288650"/>
            <a:ext cx="8604000" cy="8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Kreatív Brief - A sajtburger, az sajtburger</a:t>
            </a:r>
            <a:b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endParaRPr b="1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270000" y="1152475"/>
            <a:ext cx="8604000" cy="3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Insight:</a:t>
            </a:r>
            <a:b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Mind a marhahús-alapú, mind a plant-based burgerek kommunikációja a pogácsa összetételére koncentrál, megfeledkezve arról, hogy valójában sajtburger mindkettő.</a:t>
            </a:r>
            <a:b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b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</a:b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GET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- Győzzük meg a fast food-ba járó és amúgy a tudatosabb étkezésre is nyitott embereket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- Hogy rendeljenek nyugodt szívvel plant-based sajtburgereket</a:t>
            </a:r>
            <a:endParaRPr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b="1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BY </a:t>
            </a:r>
            <a:r>
              <a:rPr lang="hu">
                <a:solidFill>
                  <a:srgbClr val="502314"/>
                </a:solidFill>
                <a:latin typeface="Flame Sans" panose="020B0503030201040103" pitchFamily="34" charset="0"/>
                <a:ea typeface="Montserrat"/>
                <a:cs typeface="Montserrat"/>
                <a:sym typeface="Montserrat"/>
              </a:rPr>
              <a:t>- Úgy, hogy megmutatjuk nekik: A pogácsa összetételétől függetlenül a sajtburger, az sajtburger!</a:t>
            </a:r>
            <a:endParaRPr>
              <a:latin typeface="Flame Sans" panose="020B0503030201040103" pitchFamily="34" charset="0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8816175" y="31122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Flame Sans" panose="020B0503030201040103" pitchFamily="34" charset="0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11700" y="4860000"/>
            <a:ext cx="85206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02314"/>
              </a:solidFill>
              <a:latin typeface="Flame Sans" panose="020B0503030201040103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On-screen Show (16:9)</PresentationFormat>
  <Paragraphs>69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Flame</vt:lpstr>
      <vt:lpstr>Flame Sans</vt:lpstr>
      <vt:lpstr>Arial</vt:lpstr>
      <vt:lpstr>Simple Light</vt:lpstr>
      <vt:lpstr>A sajtburger,  az sajtburger</vt:lpstr>
      <vt:lpstr>PowerPoint Presentation</vt:lpstr>
      <vt:lpstr>PowerPoint Presentation</vt:lpstr>
      <vt:lpstr>PowerPoint Presentation</vt:lpstr>
      <vt:lpstr>PowerPoint Presentation</vt:lpstr>
      <vt:lpstr>A Stratégia</vt:lpstr>
      <vt:lpstr>Na de hogyan mutassuk meg az embereknek, hogy minden sajtburger egyenlő?</vt:lpstr>
      <vt:lpstr>PowerPoint Presentation</vt:lpstr>
      <vt:lpstr>Kreatív Brief - A sajtburger, az sajtburger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sajtburger,  az sajtburger</dc:title>
  <cp:lastModifiedBy>Marcell Mezriczky</cp:lastModifiedBy>
  <cp:revision>2</cp:revision>
  <dcterms:modified xsi:type="dcterms:W3CDTF">2024-02-05T16:25:22Z</dcterms:modified>
</cp:coreProperties>
</file>