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147473309" r:id="rId2"/>
    <p:sldId id="2147473428" r:id="rId3"/>
    <p:sldId id="2147473429" r:id="rId4"/>
    <p:sldId id="2147473430" r:id="rId5"/>
    <p:sldId id="2147473431" r:id="rId6"/>
    <p:sldId id="2147473432" r:id="rId7"/>
    <p:sldId id="2147473433" r:id="rId8"/>
    <p:sldId id="2147473434" r:id="rId9"/>
    <p:sldId id="2147473435" r:id="rId10"/>
    <p:sldId id="2147473436" r:id="rId11"/>
  </p:sldIdLst>
  <p:sldSz cx="12192000" cy="6858000"/>
  <p:notesSz cx="6858000" cy="9144000"/>
  <p:defaultTextStyle>
    <a:defPPr>
      <a:defRPr lang="en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E9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7"/>
    <p:restoredTop sz="96327"/>
  </p:normalViewPr>
  <p:slideViewPr>
    <p:cSldViewPr snapToGrid="0">
      <p:cViewPr>
        <p:scale>
          <a:sx n="58" d="100"/>
          <a:sy n="58" d="100"/>
        </p:scale>
        <p:origin x="1320" y="1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D003DA-8BD3-7F40-9F83-10F39AA2463F}" type="datetimeFigureOut">
              <a:rPr lang="en-HU" smtClean="0"/>
              <a:t>2023. 05. 16.</a:t>
            </a:fld>
            <a:endParaRPr lang="en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8E53EE-D651-9A40-92BF-214BF1A53BE8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385678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DB9DA-260E-C6EF-A3E5-AC5DC1FFE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28DEBE-9695-9230-028F-4EFFC860DF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24C27-48EA-151C-FA00-0A752DD91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023D6-9F14-944F-BB6C-021087C21236}" type="datetimeFigureOut">
              <a:rPr lang="en-HU" smtClean="0"/>
              <a:t>2023. 05. 16.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4548D-7B2C-C6C3-B2D9-5767F6AB6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CBC45-5602-D180-929D-2134DFDE8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2A11A-34F2-D148-8C3F-FFF35B866908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679021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AA0CE-A1BB-3573-9F14-79BD02467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8C5FFB-0CA7-6234-76BB-76C20E1E2F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B10E7-9D1D-CE7E-0753-1525B0F3D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023D6-9F14-944F-BB6C-021087C21236}" type="datetimeFigureOut">
              <a:rPr lang="en-HU" smtClean="0"/>
              <a:t>2023. 05. 16.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C1D9D-A54D-30D9-8DBA-52033CF32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AECEE-B727-0983-6C8F-41B6911C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2A11A-34F2-D148-8C3F-FFF35B866908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798133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C6F06C-7FCB-83CA-E4B2-67104BEC23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EF2DF9-EFA9-A2A0-400B-8F2DDCAB12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3A439-F0D2-7647-569D-DB25966E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023D6-9F14-944F-BB6C-021087C21236}" type="datetimeFigureOut">
              <a:rPr lang="en-HU" smtClean="0"/>
              <a:t>2023. 05. 16.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93D4D-92A7-F9AF-251F-E2DD518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7E6CC-FDAC-C503-B4A6-D6FCF803C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2A11A-34F2-D148-8C3F-FFF35B866908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863386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HAPTER NUMBER BREAK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B8914F8-2E67-3884-D02C-A812144BDE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4" t="14115" r="571" b="14120"/>
          <a:stretch/>
        </p:blipFill>
        <p:spPr>
          <a:xfrm>
            <a:off x="0" y="0"/>
            <a:ext cx="12191143" cy="6857519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932688" y="3033830"/>
            <a:ext cx="10326624" cy="6158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4763" marR="3081" indent="-4763" algn="ctr" defTabSz="554492" rtl="0" eaLnBrk="1" latinLnBrk="0" hangingPunct="1">
              <a:spcBef>
                <a:spcPts val="58"/>
              </a:spcBef>
              <a:tabLst/>
              <a:defRPr sz="4002" kern="0" spc="750" baseline="0">
                <a:solidFill>
                  <a:srgbClr val="FFFFFF"/>
                </a:solidFill>
                <a:latin typeface="Gotham-Bold"/>
                <a:ea typeface="+mn-ea"/>
                <a:cs typeface="Gotham-Bold"/>
              </a:defRPr>
            </a:lvl1pPr>
          </a:lstStyle>
          <a:p>
            <a:endParaRPr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A38AEA6-5782-FB57-06EE-6D61D0FB22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75342" y="5773363"/>
            <a:ext cx="1041316" cy="516355"/>
          </a:xfrm>
          <a:prstGeom prst="rect">
            <a:avLst/>
          </a:prstGeom>
        </p:spPr>
      </p:pic>
      <p:sp>
        <p:nvSpPr>
          <p:cNvPr id="18" name="object 13">
            <a:extLst>
              <a:ext uri="{FF2B5EF4-FFF2-40B4-BE49-F238E27FC236}">
                <a16:creationId xmlns:a16="http://schemas.microsoft.com/office/drawing/2014/main" id="{22ACDC4B-B84A-1875-38F2-87AACE99840E}"/>
              </a:ext>
            </a:extLst>
          </p:cNvPr>
          <p:cNvSpPr/>
          <p:nvPr userDrawn="1"/>
        </p:nvSpPr>
        <p:spPr>
          <a:xfrm>
            <a:off x="5842017" y="2242243"/>
            <a:ext cx="508285" cy="0"/>
          </a:xfrm>
          <a:custGeom>
            <a:avLst/>
            <a:gdLst/>
            <a:ahLst/>
            <a:cxnLst/>
            <a:rect l="l" t="t" r="r" b="b"/>
            <a:pathLst>
              <a:path w="838200">
                <a:moveTo>
                  <a:pt x="0" y="0"/>
                </a:moveTo>
                <a:lnTo>
                  <a:pt x="837670" y="0"/>
                </a:lnTo>
              </a:path>
            </a:pathLst>
          </a:custGeom>
          <a:ln w="10470">
            <a:solidFill>
              <a:srgbClr val="E7D3B7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E3074DD6-710E-FE99-1B77-EC352FDD7E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95058" y="1538513"/>
            <a:ext cx="2001885" cy="615874"/>
          </a:xfrm>
        </p:spPr>
        <p:txBody>
          <a:bodyPr/>
          <a:lstStyle>
            <a:lvl1pPr marL="7701" marR="3081" indent="-2384701" algn="ctr" defTabSz="554492" rtl="0" eaLnBrk="1" latinLnBrk="0" hangingPunct="1">
              <a:spcBef>
                <a:spcPts val="58"/>
              </a:spcBef>
              <a:tabLst>
                <a:tab pos="3378937" algn="l"/>
              </a:tabLst>
              <a:defRPr lang="en-GB" sz="4002" kern="0" spc="15">
                <a:solidFill>
                  <a:srgbClr val="E7D3B7"/>
                </a:solidFill>
                <a:latin typeface="Gotham-Bold"/>
                <a:ea typeface="+mn-ea"/>
                <a:cs typeface="Gotham-Bold"/>
              </a:defRPr>
            </a:lvl1pPr>
          </a:lstStyle>
          <a:p>
            <a:pPr lvl="0"/>
            <a:r>
              <a:rPr lang="en-GB"/>
              <a:t>#88#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D4AE3B14-7D97-7206-F640-A340912B72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8313" y="2688263"/>
            <a:ext cx="9754515" cy="307905"/>
          </a:xfrm>
        </p:spPr>
        <p:txBody>
          <a:bodyPr/>
          <a:lstStyle>
            <a:lvl1pPr marL="7701" algn="ctr" defTabSz="554492" rtl="0" eaLnBrk="1" latinLnBrk="0" hangingPunct="1">
              <a:spcBef>
                <a:spcPts val="58"/>
              </a:spcBef>
              <a:tabLst>
                <a:tab pos="916067" algn="l"/>
              </a:tabLst>
              <a:defRPr lang="en-GB" sz="2001" kern="0" spc="500" baseline="0">
                <a:solidFill>
                  <a:srgbClr val="FFFFFF"/>
                </a:solidFill>
                <a:latin typeface="Gotham-Bold"/>
                <a:ea typeface="+mn-ea"/>
                <a:cs typeface="Gotham-Bold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384584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3682">
          <p15:clr>
            <a:srgbClr val="FBAE40"/>
          </p15:clr>
        </p15:guide>
        <p15:guide id="4" orient="horz" pos="1852">
          <p15:clr>
            <a:srgbClr val="FBAE40"/>
          </p15:clr>
        </p15:guide>
        <p15:guide id="5" orient="horz" pos="2227">
          <p15:clr>
            <a:srgbClr val="FBAE40"/>
          </p15:clr>
        </p15:guide>
        <p15:guide id="6" orient="horz" pos="12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IN BROWN_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DB167A-284C-32C4-981B-408C2C037A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" t="4356" r="2605" b="1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239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368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50569-FA35-B9EA-D120-B7868F199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9BF76-60DC-DB15-3F37-F24C8FBE8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E9766-7873-4E87-3B3C-27F8559F6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023D6-9F14-944F-BB6C-021087C21236}" type="datetimeFigureOut">
              <a:rPr lang="en-HU" smtClean="0"/>
              <a:t>2023. 05. 16.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DD7C7-5C43-0A3C-831E-CC19DCD24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9D613-21B3-754C-266D-E7AFD041C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2A11A-34F2-D148-8C3F-FFF35B866908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134441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DBD7D-2FE9-09D9-AC3A-A5AAC93A3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094A9-17D0-FDAB-7149-63E52B088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D9F1E-AD43-80BC-76D1-4F32E4714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023D6-9F14-944F-BB6C-021087C21236}" type="datetimeFigureOut">
              <a:rPr lang="en-HU" smtClean="0"/>
              <a:t>2023. 05. 16.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AEEE1-C1F2-A7C6-B60E-FDB7E07F7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EAEDB-8CB7-53ED-8814-0964440E7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2A11A-34F2-D148-8C3F-FFF35B866908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549552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C9B36-51F8-D3DE-D136-2F091509D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C9E9E-4378-870B-C136-9C0A39C9E6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7DC3E1-0B4C-0C0C-4188-2AB28DE40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EC738C-7EDD-4C05-4F20-54B86EB3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023D6-9F14-944F-BB6C-021087C21236}" type="datetimeFigureOut">
              <a:rPr lang="en-HU" smtClean="0"/>
              <a:t>2023. 05. 16.</a:t>
            </a:fld>
            <a:endParaRPr lang="en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E99961-FD85-219C-C0F0-4A8C1968C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AAC2D2-C9CD-0594-BC7C-CB92091CE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2A11A-34F2-D148-8C3F-FFF35B866908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075506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8E2A5-C903-328E-816F-5995F124B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DD9375-25A9-84E1-F2D8-2D565EC27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1224C4-FB6D-45F6-F842-92F4761C3F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FA2250-3CD4-C17B-B7BC-E2B779C31C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BD5412-AAFF-51F7-E108-19155DB5F6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5A03AF-F49E-D019-E7E8-3FD77CDC4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023D6-9F14-944F-BB6C-021087C21236}" type="datetimeFigureOut">
              <a:rPr lang="en-HU" smtClean="0"/>
              <a:t>2023. 05. 16.</a:t>
            </a:fld>
            <a:endParaRPr lang="en-H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3D8B30-C12D-D2A7-08D2-7E4505501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40C481-F10D-C54E-0767-B58EDCC02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2A11A-34F2-D148-8C3F-FFF35B866908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959803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62465-14FF-9396-7374-1466AC39F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E8D0F5-811C-A82E-3990-CA2180130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023D6-9F14-944F-BB6C-021087C21236}" type="datetimeFigureOut">
              <a:rPr lang="en-HU" smtClean="0"/>
              <a:t>2023. 05. 16.</a:t>
            </a:fld>
            <a:endParaRPr lang="en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6A4959-AD5E-9D44-D1A0-6E9C96A5B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FC94BE-F42F-EAF9-1C4F-22A421D4D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2A11A-34F2-D148-8C3F-FFF35B866908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926072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D98DC8-08DE-F707-E8D3-926360C05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023D6-9F14-944F-BB6C-021087C21236}" type="datetimeFigureOut">
              <a:rPr lang="en-HU" smtClean="0"/>
              <a:t>2023. 05. 16.</a:t>
            </a:fld>
            <a:endParaRPr lang="en-H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52323E-5DB0-70E4-B9DA-F7AAB508D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A90F5D-3BFB-B4F0-CA63-5D9BA6CD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2A11A-34F2-D148-8C3F-FFF35B866908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033244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A5287-F37C-8843-8C7C-02F14C4BE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D8CBA-7E4D-D5B3-B602-E3458D089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4E765F-EFEE-DC3A-BEDA-4571B3B67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45B-3EC1-147E-FD5E-A86C8F22A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023D6-9F14-944F-BB6C-021087C21236}" type="datetimeFigureOut">
              <a:rPr lang="en-HU" smtClean="0"/>
              <a:t>2023. 05. 16.</a:t>
            </a:fld>
            <a:endParaRPr lang="en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ECB2C9-44D2-F667-8AD3-2229395A4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0876A6-0083-EB3A-310C-4AC2C583A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2A11A-34F2-D148-8C3F-FFF35B866908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26380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40718-2A12-7975-5175-801F67B99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4F3170-A425-44AD-1082-75B4DE09F3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CFDDFF-2E8C-2EF1-A8A2-E5A15CAA8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CBAA37-77EC-9609-7A00-A2569626F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023D6-9F14-944F-BB6C-021087C21236}" type="datetimeFigureOut">
              <a:rPr lang="en-HU" smtClean="0"/>
              <a:t>2023. 05. 16.</a:t>
            </a:fld>
            <a:endParaRPr lang="en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E8F9D4-5190-387A-3395-03C9F1648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F35BD1-8F44-1130-8E8F-67FDCB6AC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2A11A-34F2-D148-8C3F-FFF35B866908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283244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D1A30A-FB00-2189-0AC4-BB0DD227A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508F2-3A3E-6C23-7327-4946FBB38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0FAAA-69F1-7D2D-1E82-42B9A6CF8D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023D6-9F14-944F-BB6C-021087C21236}" type="datetimeFigureOut">
              <a:rPr lang="en-HU" smtClean="0"/>
              <a:t>2023. 05. 16.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4E763-C50E-3F32-2E52-C3869C9063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DEA6B-084D-84C7-EE91-B8135B47FE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2A11A-34F2-D148-8C3F-FFF35B866908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031596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9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8BB557C-0D57-4DEA-96F5-87D0BD6681FB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32258" y="2428131"/>
            <a:ext cx="10326624" cy="830997"/>
          </a:xfrm>
        </p:spPr>
        <p:txBody>
          <a:bodyPr vert="horz" wrap="square" lIns="0" tIns="0" rIns="0" bIns="0" rtlCol="0" anchor="t">
            <a:spAutoFit/>
          </a:bodyPr>
          <a:lstStyle/>
          <a:p>
            <a:pPr marL="0" marR="2540" indent="0">
              <a:buNone/>
            </a:pPr>
            <a:r>
              <a:rPr lang="en-US" sz="6000" spc="0" dirty="0"/>
              <a:t>Golden Sweet Nectar</a:t>
            </a:r>
            <a:endParaRPr lang="en-US" spc="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0EFDA57-4FCB-5C86-7DA0-6194E64EA7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9063" y="3598873"/>
            <a:ext cx="4033013" cy="6158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spc="0" dirty="0"/>
              <a:t>Design/</a:t>
            </a:r>
            <a:r>
              <a:rPr lang="en-US" sz="1800" spc="0" dirty="0" err="1"/>
              <a:t>Aranysárga</a:t>
            </a:r>
            <a:r>
              <a:rPr lang="en-US" sz="1800" spc="0" dirty="0"/>
              <a:t> team</a:t>
            </a:r>
          </a:p>
        </p:txBody>
      </p:sp>
    </p:spTree>
    <p:extLst>
      <p:ext uri="{BB962C8B-B14F-4D97-AF65-F5344CB8AC3E}">
        <p14:creationId xmlns:p14="http://schemas.microsoft.com/office/powerpoint/2010/main" val="2698568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5;p45">
            <a:extLst>
              <a:ext uri="{FF2B5EF4-FFF2-40B4-BE49-F238E27FC236}">
                <a16:creationId xmlns:a16="http://schemas.microsoft.com/office/drawing/2014/main" id="{E0D6DA51-7F6C-D40D-FC60-C09A8C8D5650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4741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en-GB" b="1" dirty="0">
              <a:solidFill>
                <a:srgbClr val="F1E9DD"/>
              </a:solidFill>
              <a:latin typeface="Gotham Black" panose="02000504050000020004" pitchFamily="2" charset="0"/>
              <a:ea typeface="Poppins Black"/>
              <a:cs typeface="Poppins Black"/>
            </a:endParaRPr>
          </a:p>
        </p:txBody>
      </p:sp>
      <p:sp>
        <p:nvSpPr>
          <p:cNvPr id="3" name="Google Shape;216;p45">
            <a:extLst>
              <a:ext uri="{FF2B5EF4-FFF2-40B4-BE49-F238E27FC236}">
                <a16:creationId xmlns:a16="http://schemas.microsoft.com/office/drawing/2014/main" id="{50EAC8DD-6548-4544-A43D-B76FA10541CB}"/>
              </a:ext>
            </a:extLst>
          </p:cNvPr>
          <p:cNvSpPr txBox="1">
            <a:spLocks/>
          </p:cNvSpPr>
          <p:nvPr/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400" dirty="0">
              <a:solidFill>
                <a:srgbClr val="F1E9DD"/>
              </a:solidFill>
              <a:effectLst/>
              <a:latin typeface="GOTHAM-BOOK" panose="0200050405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215;p45">
            <a:extLst>
              <a:ext uri="{FF2B5EF4-FFF2-40B4-BE49-F238E27FC236}">
                <a16:creationId xmlns:a16="http://schemas.microsoft.com/office/drawing/2014/main" id="{1FCAD9BD-E3CA-522B-3693-A46B850FF7AF}"/>
              </a:ext>
            </a:extLst>
          </p:cNvPr>
          <p:cNvSpPr txBox="1">
            <a:spLocks/>
          </p:cNvSpPr>
          <p:nvPr/>
        </p:nvSpPr>
        <p:spPr>
          <a:xfrm>
            <a:off x="2977155" y="2287975"/>
            <a:ext cx="623769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600" b="1" dirty="0">
                <a:solidFill>
                  <a:srgbClr val="F1E9DD"/>
                </a:solidFill>
                <a:latin typeface="Gotham Black" panose="02000504050000020004" pitchFamily="2" charset="0"/>
                <a:cs typeface="Calibri"/>
                <a:sym typeface="Poppins Black"/>
              </a:rPr>
              <a:t>Enter the world of Luxury</a:t>
            </a:r>
          </a:p>
          <a:p>
            <a:pPr algn="ctr">
              <a:spcBef>
                <a:spcPts val="0"/>
              </a:spcBef>
            </a:pPr>
            <a:endParaRPr lang="en-US" sz="3600" b="1" dirty="0">
              <a:solidFill>
                <a:srgbClr val="F1E9DD"/>
              </a:solidFill>
              <a:latin typeface="Gotham Black" panose="02000504050000020004" pitchFamily="2" charset="0"/>
              <a:cs typeface="Calibri"/>
              <a:sym typeface="Poppins Black"/>
            </a:endParaRPr>
          </a:p>
          <a:p>
            <a:pPr algn="ctr">
              <a:spcBef>
                <a:spcPts val="0"/>
              </a:spcBef>
            </a:pPr>
            <a:r>
              <a:rPr lang="en-US" sz="3600" b="1" dirty="0">
                <a:solidFill>
                  <a:srgbClr val="F1E9DD"/>
                </a:solidFill>
                <a:latin typeface="Gotham Black" panose="02000504050000020004" pitchFamily="2" charset="0"/>
                <a:cs typeface="Calibri"/>
                <a:sym typeface="Poppins Black"/>
              </a:rPr>
              <a:t> </a:t>
            </a:r>
            <a:endParaRPr lang="en-US" sz="3600" b="1" dirty="0">
              <a:solidFill>
                <a:srgbClr val="F1E9DD"/>
              </a:solidFill>
              <a:latin typeface="Gotham Black" panose="02000504050000020004" pitchFamily="2" charset="0"/>
            </a:endParaRPr>
          </a:p>
        </p:txBody>
      </p:sp>
      <p:pic>
        <p:nvPicPr>
          <p:cNvPr id="11" name="Picture 10" descr="A whit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08DC6DA-76F2-EF42-8531-2FA8F1FDB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227" y="3370968"/>
            <a:ext cx="2103545" cy="144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88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5;p45">
            <a:extLst>
              <a:ext uri="{FF2B5EF4-FFF2-40B4-BE49-F238E27FC236}">
                <a16:creationId xmlns:a16="http://schemas.microsoft.com/office/drawing/2014/main" id="{E0D6DA51-7F6C-D40D-FC60-C09A8C8D5650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4741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GB" b="1" dirty="0">
                <a:solidFill>
                  <a:srgbClr val="F1E9DD"/>
                </a:solidFill>
                <a:latin typeface="Gotham Black" panose="02000504050000020004" pitchFamily="2" charset="0"/>
                <a:ea typeface="Poppins Black"/>
                <a:cs typeface="Poppins Black"/>
                <a:sym typeface="Poppins Black"/>
              </a:rPr>
              <a:t>Know no limits</a:t>
            </a:r>
          </a:p>
        </p:txBody>
      </p:sp>
      <p:sp>
        <p:nvSpPr>
          <p:cNvPr id="3" name="Google Shape;216;p45">
            <a:extLst>
              <a:ext uri="{FF2B5EF4-FFF2-40B4-BE49-F238E27FC236}">
                <a16:creationId xmlns:a16="http://schemas.microsoft.com/office/drawing/2014/main" id="{50EAC8DD-6548-4544-A43D-B76FA10541CB}"/>
              </a:ext>
            </a:extLst>
          </p:cNvPr>
          <p:cNvSpPr txBox="1">
            <a:spLocks/>
          </p:cNvSpPr>
          <p:nvPr/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>
                <a:solidFill>
                  <a:srgbClr val="F1E9DD"/>
                </a:solidFill>
                <a:latin typeface="GOTHAM-BOOK" panose="02000504050000020004" pitchFamily="2" charset="0"/>
                <a:ea typeface="+mn-lt"/>
                <a:cs typeface="+mn-lt"/>
              </a:rPr>
              <a:t>The Don Julio 1942 at the tip of one’s hand is the epitome of a life well-lived. In celebration of its founder, Don Julio Gonzalez, this monumental liquor symbolizes grandiosity and is a call to one’s true self. </a:t>
            </a:r>
            <a:endParaRPr lang="en-GB" sz="1200" dirty="0">
              <a:solidFill>
                <a:srgbClr val="F1E9DD"/>
              </a:solidFill>
              <a:latin typeface="GOTHAM-BOOK" panose="02000504050000020004" pitchFamily="2" charset="0"/>
              <a:ea typeface="+mn-lt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200" dirty="0">
                <a:solidFill>
                  <a:srgbClr val="F1E9DD"/>
                </a:solidFill>
                <a:latin typeface="GOTHAM-BOOK" panose="02000504050000020004" pitchFamily="2" charset="0"/>
                <a:ea typeface="+mn-lt"/>
                <a:cs typeface="+mn-lt"/>
              </a:rPr>
              <a:t>With a powerful dream, hard work, and unwavering faith, he created a legacy—and the world’s best tequila.</a:t>
            </a:r>
          </a:p>
          <a:p>
            <a:pPr marL="0" indent="0">
              <a:buNone/>
            </a:pPr>
            <a:r>
              <a:rPr lang="en-GB" sz="1200" dirty="0">
                <a:solidFill>
                  <a:srgbClr val="F1E9DD"/>
                </a:solidFill>
                <a:latin typeface="GOTHAM-BOOK" panose="02000504050000020004" pitchFamily="2" charset="0"/>
                <a:ea typeface="+mn-lt"/>
                <a:cs typeface="+mn-lt"/>
              </a:rPr>
              <a:t> Much like Don Julio Gonzalez, our clientele have a fiery passion for the finer things in life. They’re trendsetters, go-getters, and the crème de la crème.</a:t>
            </a:r>
          </a:p>
          <a:p>
            <a:pPr marL="0" indent="0">
              <a:buNone/>
            </a:pPr>
            <a:r>
              <a:rPr lang="en-GB" sz="1200" dirty="0">
                <a:solidFill>
                  <a:srgbClr val="F1E9DD"/>
                </a:solidFill>
                <a:latin typeface="GOTHAM-BOOK" panose="02000504050000020004" pitchFamily="2" charset="0"/>
                <a:ea typeface="+mn-lt"/>
                <a:cs typeface="+mn-lt"/>
              </a:rPr>
              <a:t> And to that, deserving of only the finest. </a:t>
            </a:r>
            <a:endParaRPr lang="en-GB" sz="1200" dirty="0">
              <a:solidFill>
                <a:srgbClr val="F1E9DD"/>
              </a:solidFill>
              <a:latin typeface="GOTHAM-BOOK" panose="02000504050000020004" pitchFamily="2" charset="0"/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200" dirty="0">
              <a:solidFill>
                <a:srgbClr val="F1E9DD"/>
              </a:solidFill>
              <a:effectLst/>
              <a:latin typeface="GOTHAM-BOOK" panose="0200050405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erson in cowboy hats next to a framed picture of a person&#10;&#10;Description automatically generated with medium confidence">
            <a:extLst>
              <a:ext uri="{FF2B5EF4-FFF2-40B4-BE49-F238E27FC236}">
                <a16:creationId xmlns:a16="http://schemas.microsoft.com/office/drawing/2014/main" id="{F8507C8B-D1ED-F660-8A05-560B0BC73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200" y="655205"/>
            <a:ext cx="6374496" cy="554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73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ottle of alcohol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D899905-0B69-FB73-3D7F-8EF73A665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794" y="354959"/>
            <a:ext cx="3848754" cy="5775089"/>
          </a:xfrm>
          <a:prstGeom prst="rect">
            <a:avLst/>
          </a:prstGeom>
        </p:spPr>
      </p:pic>
      <p:sp>
        <p:nvSpPr>
          <p:cNvPr id="3" name="Google Shape;216;p45">
            <a:extLst>
              <a:ext uri="{FF2B5EF4-FFF2-40B4-BE49-F238E27FC236}">
                <a16:creationId xmlns:a16="http://schemas.microsoft.com/office/drawing/2014/main" id="{50EAC8DD-6548-4544-A43D-B76FA10541CB}"/>
              </a:ext>
            </a:extLst>
          </p:cNvPr>
          <p:cNvSpPr txBox="1">
            <a:spLocks/>
          </p:cNvSpPr>
          <p:nvPr/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400" dirty="0">
              <a:solidFill>
                <a:srgbClr val="F1E9DD"/>
              </a:solidFill>
              <a:effectLst/>
              <a:latin typeface="GOTHAM-BOOK" panose="0200050405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en-US" sz="1400" dirty="0">
              <a:solidFill>
                <a:srgbClr val="F1E9DD"/>
              </a:solidFill>
              <a:effectLst/>
              <a:latin typeface="GOTHAM-BOOK" panose="0200050405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215;p45">
            <a:extLst>
              <a:ext uri="{FF2B5EF4-FFF2-40B4-BE49-F238E27FC236}">
                <a16:creationId xmlns:a16="http://schemas.microsoft.com/office/drawing/2014/main" id="{294439D0-309F-971A-F759-ABEB5E9908B2}"/>
              </a:ext>
            </a:extLst>
          </p:cNvPr>
          <p:cNvSpPr txBox="1">
            <a:spLocks/>
          </p:cNvSpPr>
          <p:nvPr/>
        </p:nvSpPr>
        <p:spPr>
          <a:xfrm>
            <a:off x="311700" y="445024"/>
            <a:ext cx="6614880" cy="12757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F1E9DD"/>
                </a:solidFill>
                <a:latin typeface="Gotham Black" panose="02000504050000020004" pitchFamily="2" charset="0"/>
                <a:ea typeface="+mj-lt"/>
                <a:cs typeface="+mj-lt"/>
                <a:sym typeface="Poppins Black"/>
              </a:rPr>
              <a:t>More than just the heart </a:t>
            </a:r>
            <a:endParaRPr lang="en-US" sz="3600" b="1" dirty="0">
              <a:solidFill>
                <a:srgbClr val="F1E9DD"/>
              </a:solidFill>
              <a:latin typeface="Gotham Black" panose="02000504050000020004" pitchFamily="2" charset="0"/>
              <a:sym typeface="Poppins Black"/>
            </a:endParaRPr>
          </a:p>
          <a:p>
            <a:pPr>
              <a:spcBef>
                <a:spcPts val="0"/>
              </a:spcBef>
            </a:pPr>
            <a:endParaRPr lang="en-GB" sz="3600" b="1" dirty="0">
              <a:solidFill>
                <a:srgbClr val="F1E9DD"/>
              </a:solidFill>
              <a:latin typeface="Gotham Black" panose="02000504050000020004" pitchFamily="2" charset="0"/>
              <a:ea typeface="Poppins Black"/>
              <a:cs typeface="Poppins Black"/>
            </a:endParaRPr>
          </a:p>
        </p:txBody>
      </p:sp>
      <p:sp>
        <p:nvSpPr>
          <p:cNvPr id="6" name="Google Shape;216;p45">
            <a:extLst>
              <a:ext uri="{FF2B5EF4-FFF2-40B4-BE49-F238E27FC236}">
                <a16:creationId xmlns:a16="http://schemas.microsoft.com/office/drawing/2014/main" id="{8AEFDE24-BA00-7F93-49A5-EBE6CDEE281F}"/>
              </a:ext>
            </a:extLst>
          </p:cNvPr>
          <p:cNvSpPr txBox="1">
            <a:spLocks/>
          </p:cNvSpPr>
          <p:nvPr/>
        </p:nvSpPr>
        <p:spPr>
          <a:xfrm>
            <a:off x="311700" y="1082911"/>
            <a:ext cx="4374600" cy="40056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>
                <a:solidFill>
                  <a:srgbClr val="F1E9DD"/>
                </a:solidFill>
                <a:latin typeface="GOTHAM-BOOK" panose="02000504050000020004" pitchFamily="2" charset="0"/>
              </a:rPr>
              <a:t>The sweet agave pinas are the heart of Don Julio 1942. </a:t>
            </a:r>
            <a:endParaRPr lang="en-GB" sz="1200" dirty="0">
              <a:solidFill>
                <a:srgbClr val="F1E9DD"/>
              </a:solidFill>
              <a:latin typeface="GOTHAM-BOOK" panose="02000504050000020004" pitchFamily="2" charset="0"/>
              <a:cs typeface="Calibri"/>
            </a:endParaRPr>
          </a:p>
          <a:p>
            <a:pPr marL="0" indent="0">
              <a:buNone/>
            </a:pPr>
            <a:r>
              <a:rPr lang="en-GB" sz="1200" dirty="0">
                <a:solidFill>
                  <a:srgbClr val="F1E9DD"/>
                </a:solidFill>
                <a:latin typeface="GOTHAM-BOOK" panose="02000504050000020004" pitchFamily="2" charset="0"/>
              </a:rPr>
              <a:t>Surrounding this nectar are the agave leaves that make the agave plant strikingly perceptible. Drawing inspiration from these robust leaves, we created a design that reflects the nature of agave </a:t>
            </a:r>
            <a:br>
              <a:rPr lang="en-GB" sz="1200" dirty="0">
                <a:solidFill>
                  <a:srgbClr val="F1E9DD"/>
                </a:solidFill>
                <a:latin typeface="GOTHAM-BOOK" panose="02000504050000020004" pitchFamily="2" charset="0"/>
              </a:rPr>
            </a:br>
            <a:r>
              <a:rPr lang="en-GB" sz="1200" dirty="0">
                <a:solidFill>
                  <a:srgbClr val="F1E9DD"/>
                </a:solidFill>
                <a:latin typeface="GOTHAM-BOOK" panose="02000504050000020004" pitchFamily="2" charset="0"/>
              </a:rPr>
              <a:t>in its luxurious, more exclusive form.</a:t>
            </a:r>
            <a:endParaRPr lang="en-GB" sz="1200" dirty="0">
              <a:solidFill>
                <a:srgbClr val="F1E9DD"/>
              </a:solidFill>
              <a:latin typeface="GOTHAM-BOOK" panose="02000504050000020004" pitchFamily="2" charset="0"/>
              <a:cs typeface="Calibri"/>
            </a:endParaRPr>
          </a:p>
          <a:p>
            <a:endParaRPr lang="en-GB" sz="1200" dirty="0">
              <a:solidFill>
                <a:srgbClr val="F1E9DD"/>
              </a:solidFill>
              <a:latin typeface="GOTHAM-BOOK" panose="02000504050000020004" pitchFamily="2" charset="0"/>
              <a:cs typeface="Calibri"/>
            </a:endParaRPr>
          </a:p>
          <a:p>
            <a:pPr marL="0" indent="0">
              <a:buNone/>
            </a:pPr>
            <a:r>
              <a:rPr lang="en-GB" sz="1200" dirty="0">
                <a:solidFill>
                  <a:srgbClr val="F1E9DD"/>
                </a:solidFill>
                <a:latin typeface="GOTHAM-BOOK" panose="02000504050000020004" pitchFamily="2" charset="0"/>
              </a:rPr>
              <a:t>To realize this vision, we’d collaborate with Swarovski to pick the finest gems that complement the Don Julio 1942 and tell a personal story. Personalized by zodiac signs, </a:t>
            </a:r>
            <a:r>
              <a:rPr lang="en-GB" sz="1200" dirty="0" err="1">
                <a:solidFill>
                  <a:srgbClr val="F1E9DD"/>
                </a:solidFill>
                <a:latin typeface="GOTHAM-BOOK" panose="02000504050000020004" pitchFamily="2" charset="0"/>
              </a:rPr>
              <a:t>colors</a:t>
            </a:r>
            <a:r>
              <a:rPr lang="en-GB" sz="1200" dirty="0">
                <a:solidFill>
                  <a:srgbClr val="F1E9DD"/>
                </a:solidFill>
                <a:latin typeface="GOTHAM-BOOK" panose="02000504050000020004" pitchFamily="2" charset="0"/>
              </a:rPr>
              <a:t> or stones of choice..</a:t>
            </a:r>
            <a:endParaRPr lang="en-GB" sz="1200" dirty="0">
              <a:solidFill>
                <a:srgbClr val="F1E9DD"/>
              </a:solidFill>
              <a:latin typeface="GOTHAM-BOOK" panose="02000504050000020004" pitchFamily="2" charset="0"/>
              <a:cs typeface="Calibri"/>
            </a:endParaRPr>
          </a:p>
        </p:txBody>
      </p:sp>
      <p:pic>
        <p:nvPicPr>
          <p:cNvPr id="14" name="Picture 13" descr="A picture containing art, design&#10;&#10;Description automatically generated">
            <a:extLst>
              <a:ext uri="{FF2B5EF4-FFF2-40B4-BE49-F238E27FC236}">
                <a16:creationId xmlns:a16="http://schemas.microsoft.com/office/drawing/2014/main" id="{FA59C2BC-0C17-4538-3F62-3007BEF7A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5061" y="156778"/>
            <a:ext cx="2499125" cy="625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36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5;p45">
            <a:extLst>
              <a:ext uri="{FF2B5EF4-FFF2-40B4-BE49-F238E27FC236}">
                <a16:creationId xmlns:a16="http://schemas.microsoft.com/office/drawing/2014/main" id="{E0D6DA51-7F6C-D40D-FC60-C09A8C8D5650}"/>
              </a:ext>
            </a:extLst>
          </p:cNvPr>
          <p:cNvSpPr txBox="1">
            <a:spLocks/>
          </p:cNvSpPr>
          <p:nvPr/>
        </p:nvSpPr>
        <p:spPr>
          <a:xfrm>
            <a:off x="311699" y="445025"/>
            <a:ext cx="6537335" cy="686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1E9DD"/>
                </a:solidFill>
                <a:latin typeface="Gotham Black" panose="02000504050000020004" pitchFamily="2" charset="0"/>
                <a:ea typeface="+mj-lt"/>
                <a:cs typeface="+mj-lt"/>
                <a:sym typeface="Poppins Black"/>
              </a:rPr>
              <a:t>Multisensory indulgence</a:t>
            </a:r>
            <a:endParaRPr lang="en-US" sz="3600" b="1" dirty="0">
              <a:solidFill>
                <a:srgbClr val="F1E9DD"/>
              </a:solidFill>
              <a:latin typeface="Gotham Black" panose="02000504050000020004" pitchFamily="2" charset="0"/>
              <a:sym typeface="Poppins Black"/>
            </a:endParaRPr>
          </a:p>
          <a:p>
            <a:pPr>
              <a:spcBef>
                <a:spcPts val="0"/>
              </a:spcBef>
            </a:pPr>
            <a:endParaRPr lang="en-GB" sz="3600" b="1" dirty="0">
              <a:solidFill>
                <a:srgbClr val="F1E9DD"/>
              </a:solidFill>
              <a:latin typeface="Gotham Black" panose="02000504050000020004" pitchFamily="2" charset="0"/>
              <a:ea typeface="Poppins Black"/>
              <a:cs typeface="Poppins Black"/>
            </a:endParaRPr>
          </a:p>
        </p:txBody>
      </p:sp>
      <p:sp>
        <p:nvSpPr>
          <p:cNvPr id="3" name="Google Shape;216;p45">
            <a:extLst>
              <a:ext uri="{FF2B5EF4-FFF2-40B4-BE49-F238E27FC236}">
                <a16:creationId xmlns:a16="http://schemas.microsoft.com/office/drawing/2014/main" id="{50EAC8DD-6548-4544-A43D-B76FA10541CB}"/>
              </a:ext>
            </a:extLst>
          </p:cNvPr>
          <p:cNvSpPr txBox="1">
            <a:spLocks/>
          </p:cNvSpPr>
          <p:nvPr/>
        </p:nvSpPr>
        <p:spPr>
          <a:xfrm>
            <a:off x="311700" y="1131571"/>
            <a:ext cx="4437752" cy="40056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rgbClr val="F1E9DD"/>
                </a:solidFill>
                <a:latin typeface="GOTHAM-BOOK" panose="02000504050000020004" pitchFamily="2" charset="0"/>
                <a:ea typeface="+mn-lt"/>
                <a:cs typeface="+mn-lt"/>
              </a:rPr>
              <a:t>Step inside a lush multisensory experience of the Don Julio 1942 and let your unique journey begin.</a:t>
            </a:r>
            <a:endParaRPr lang="en-US" sz="1200" dirty="0">
              <a:solidFill>
                <a:srgbClr val="F1E9DD"/>
              </a:solidFill>
              <a:latin typeface="GOTHAM-BOOK" panose="02000504050000020004" pitchFamily="2" charset="0"/>
              <a:ea typeface="+mn-lt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00" dirty="0">
                <a:solidFill>
                  <a:srgbClr val="F1E9DD"/>
                </a:solidFill>
                <a:latin typeface="GOTHAM-BOOK" panose="02000504050000020004" pitchFamily="2" charset="0"/>
                <a:ea typeface="+mn-lt"/>
                <a:cs typeface="+mn-lt"/>
              </a:rPr>
              <a:t>Held by a special magnet at the top and along the edges, when released, the packaging spreads wide open, revealing the Don Julio 1942.</a:t>
            </a:r>
            <a:endParaRPr lang="en-US" sz="1200" dirty="0">
              <a:solidFill>
                <a:srgbClr val="F1E9DD"/>
              </a:solidFill>
              <a:latin typeface="GOTHAM-BOOK" panose="02000504050000020004" pitchFamily="2" charset="0"/>
              <a:ea typeface="+mn-lt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00" dirty="0">
                <a:solidFill>
                  <a:srgbClr val="F1E9DD"/>
                </a:solidFill>
                <a:latin typeface="GOTHAM-BOOK" panose="02000504050000020004" pitchFamily="2" charset="0"/>
                <a:ea typeface="+mn-lt"/>
                <a:cs typeface="+mn-lt"/>
              </a:rPr>
              <a:t>A non-futuristic gift would be incomplete for our elite. To perfectly match the gift recipient's sophisticated lifestyle, a voice-recorded message can play upon opening the package.</a:t>
            </a:r>
            <a:endParaRPr lang="en-HU" sz="1200" dirty="0">
              <a:solidFill>
                <a:srgbClr val="F1E9DD"/>
              </a:solidFill>
              <a:latin typeface="GOTHAM-BOOK" panose="02000504050000020004" pitchFamily="2" charset="0"/>
              <a:cs typeface="Calibri"/>
            </a:endParaRPr>
          </a:p>
          <a:p>
            <a:pPr marL="0" indent="0">
              <a:buNone/>
            </a:pPr>
            <a:r>
              <a:rPr lang="en-US" sz="1200" dirty="0">
                <a:solidFill>
                  <a:srgbClr val="F1E9DD"/>
                </a:solidFill>
                <a:latin typeface="GOTHAM-BOOK" panose="02000504050000020004" pitchFamily="2" charset="0"/>
                <a:ea typeface="+mn-lt"/>
                <a:cs typeface="+mn-lt"/>
              </a:rPr>
              <a:t>Additionally, a handwritten message on agave paper can be included at the top of the bottle to seal the deal.</a:t>
            </a:r>
            <a:endParaRPr lang="en-HU" sz="1200" dirty="0">
              <a:solidFill>
                <a:srgbClr val="F1E9DD"/>
              </a:solidFill>
              <a:latin typeface="GOTHAM-BOOK" panose="02000504050000020004" pitchFamily="2" charset="0"/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HU" sz="1200" dirty="0">
              <a:solidFill>
                <a:srgbClr val="F1E9DD"/>
              </a:solidFill>
              <a:effectLst/>
              <a:latin typeface="GOTHAM-BOOK" panose="0200050405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star, art, circle, design&#10;&#10;Description automatically generated">
            <a:extLst>
              <a:ext uri="{FF2B5EF4-FFF2-40B4-BE49-F238E27FC236}">
                <a16:creationId xmlns:a16="http://schemas.microsoft.com/office/drawing/2014/main" id="{E53A51D8-2678-5896-BDAA-147651D61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200" y="445023"/>
            <a:ext cx="6710359" cy="587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03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5;p45">
            <a:extLst>
              <a:ext uri="{FF2B5EF4-FFF2-40B4-BE49-F238E27FC236}">
                <a16:creationId xmlns:a16="http://schemas.microsoft.com/office/drawing/2014/main" id="{E0D6DA51-7F6C-D40D-FC60-C09A8C8D5650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596337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1E9DD"/>
                </a:solidFill>
                <a:latin typeface="Gotham Black" panose="02000504050000020004" pitchFamily="2" charset="0"/>
                <a:ea typeface="+mj-lt"/>
                <a:cs typeface="+mj-lt"/>
                <a:sym typeface="Poppins Black"/>
              </a:rPr>
              <a:t>Enter a world of luxury</a:t>
            </a:r>
            <a:endParaRPr lang="en-US" sz="3600" b="1" dirty="0">
              <a:solidFill>
                <a:srgbClr val="F1E9DD"/>
              </a:solidFill>
              <a:latin typeface="Gotham Black" panose="02000504050000020004" pitchFamily="2" charset="0"/>
              <a:sym typeface="Poppins Black"/>
            </a:endParaRPr>
          </a:p>
          <a:p>
            <a:pPr>
              <a:spcBef>
                <a:spcPts val="0"/>
              </a:spcBef>
            </a:pPr>
            <a:endParaRPr lang="en-GB" sz="3600" b="1" dirty="0">
              <a:solidFill>
                <a:srgbClr val="F1E9DD"/>
              </a:solidFill>
              <a:latin typeface="Gotham Black" panose="02000504050000020004" pitchFamily="2" charset="0"/>
              <a:ea typeface="Poppins Black"/>
              <a:cs typeface="Poppins Black"/>
            </a:endParaRPr>
          </a:p>
        </p:txBody>
      </p:sp>
      <p:sp>
        <p:nvSpPr>
          <p:cNvPr id="3" name="Google Shape;216;p45">
            <a:extLst>
              <a:ext uri="{FF2B5EF4-FFF2-40B4-BE49-F238E27FC236}">
                <a16:creationId xmlns:a16="http://schemas.microsoft.com/office/drawing/2014/main" id="{50EAC8DD-6548-4544-A43D-B76FA10541CB}"/>
              </a:ext>
            </a:extLst>
          </p:cNvPr>
          <p:cNvSpPr txBox="1">
            <a:spLocks/>
          </p:cNvSpPr>
          <p:nvPr/>
        </p:nvSpPr>
        <p:spPr>
          <a:xfrm>
            <a:off x="311700" y="1152474"/>
            <a:ext cx="4260300" cy="48339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rgbClr val="F1E9DD"/>
                </a:solidFill>
                <a:latin typeface="GOTHAM-BOOK" panose="02000504050000020004" pitchFamily="2" charset="0"/>
                <a:ea typeface="+mn-lt"/>
                <a:cs typeface="+mn-lt"/>
              </a:rPr>
              <a:t>The unique gem enclosed in each package is the gateway to even more luxuriousness for the elite. </a:t>
            </a:r>
            <a:endParaRPr lang="en-GB" sz="1200" dirty="0">
              <a:solidFill>
                <a:srgbClr val="F1E9DD"/>
              </a:solidFill>
              <a:latin typeface="GOTHAM-BOOK" panose="02000504050000020004" pitchFamily="2" charset="0"/>
              <a:ea typeface="+mn-lt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00" dirty="0">
                <a:solidFill>
                  <a:srgbClr val="F1E9DD"/>
                </a:solidFill>
                <a:latin typeface="GOTHAM-BOOK" panose="02000504050000020004" pitchFamily="2" charset="0"/>
                <a:ea typeface="+mn-lt"/>
                <a:cs typeface="+mn-lt"/>
              </a:rPr>
              <a:t>This gem, our golden sweet nectar, has an embedded NFC that grants our elites access to the most exclusive events and venues. </a:t>
            </a:r>
            <a:endParaRPr lang="en-GB" sz="1200" dirty="0">
              <a:solidFill>
                <a:srgbClr val="F1E9DD"/>
              </a:solidFill>
              <a:latin typeface="GOTHAM-BOOK" panose="02000504050000020004" pitchFamily="2" charset="0"/>
              <a:ea typeface="+mn-lt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00" dirty="0">
                <a:solidFill>
                  <a:srgbClr val="F1E9DD"/>
                </a:solidFill>
                <a:latin typeface="GOTHAM-BOOK" panose="02000504050000020004" pitchFamily="2" charset="0"/>
                <a:ea typeface="+mn-lt"/>
                <a:cs typeface="+mn-lt"/>
              </a:rPr>
              <a:t>As if stepping into a portal, this gem is a key or way of entry to private spaces. With it, they can step out of the public eye and into a new world with the power of their unique gem. </a:t>
            </a:r>
            <a:endParaRPr lang="en-GB" sz="1200" dirty="0">
              <a:solidFill>
                <a:srgbClr val="F1E9DD"/>
              </a:solidFill>
              <a:latin typeface="GOTHAM-BOOK" panose="02000504050000020004" pitchFamily="2" charset="0"/>
              <a:ea typeface="+mn-lt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00" dirty="0">
                <a:solidFill>
                  <a:srgbClr val="F1E9DD"/>
                </a:solidFill>
                <a:latin typeface="GOTHAM-BOOK" panose="02000504050000020004" pitchFamily="2" charset="0"/>
                <a:ea typeface="+mn-lt"/>
                <a:cs typeface="+mn-lt"/>
              </a:rPr>
              <a:t>Away from the limelight — and into a safe space. </a:t>
            </a:r>
            <a:endParaRPr lang="en-GB" sz="1200" dirty="0">
              <a:solidFill>
                <a:srgbClr val="F1E9DD"/>
              </a:solidFill>
              <a:latin typeface="GOTHAM-BOOK" panose="02000504050000020004" pitchFamily="2" charset="0"/>
              <a:ea typeface="+mn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200" dirty="0">
              <a:solidFill>
                <a:srgbClr val="F1E9DD"/>
              </a:solidFill>
              <a:latin typeface="GOTHAM-BOOK" panose="02000504050000020004" pitchFamily="2" charset="0"/>
              <a:ea typeface="+mn-lt"/>
              <a:cs typeface="+mn-lt"/>
            </a:endParaRPr>
          </a:p>
          <a:p>
            <a:pPr marL="0" indent="0">
              <a:buNone/>
            </a:pPr>
            <a:endParaRPr lang="en-US" sz="1200" dirty="0">
              <a:solidFill>
                <a:srgbClr val="F1E9DD"/>
              </a:solidFill>
              <a:latin typeface="GOTHAM-BOOK" panose="02000504050000020004" pitchFamily="2" charset="0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200" dirty="0">
                <a:solidFill>
                  <a:srgbClr val="F1E9DD"/>
                </a:solidFill>
                <a:latin typeface="GOTHAM-BOOK" panose="02000504050000020004" pitchFamily="2" charset="0"/>
                <a:ea typeface="+mn-lt"/>
                <a:cs typeface="+mn-lt"/>
              </a:rPr>
              <a:t>Here, no words are needed. Luxury speaks for itself.</a:t>
            </a:r>
            <a:endParaRPr lang="en-GB" sz="1200" dirty="0">
              <a:solidFill>
                <a:srgbClr val="F1E9DD"/>
              </a:solidFill>
              <a:latin typeface="GOTHAM-BOOK" panose="02000504050000020004" pitchFamily="2" charset="0"/>
              <a:cs typeface="Calibri"/>
            </a:endParaRPr>
          </a:p>
          <a:p>
            <a:pPr marL="0" indent="0">
              <a:buNone/>
            </a:pPr>
            <a:endParaRPr lang="en-US" sz="1200" dirty="0">
              <a:solidFill>
                <a:srgbClr val="F1E9DD"/>
              </a:solidFill>
              <a:latin typeface="GOTHAM-BOOK" panose="02000504050000020004" pitchFamily="2" charset="0"/>
              <a:ea typeface="+mn-lt"/>
              <a:cs typeface="+mn-lt"/>
            </a:endParaRPr>
          </a:p>
          <a:p>
            <a:pPr marL="0" indent="0">
              <a:buNone/>
            </a:pPr>
            <a:endParaRPr lang="en-US" sz="1200" dirty="0">
              <a:solidFill>
                <a:srgbClr val="F1E9DD"/>
              </a:solidFill>
              <a:latin typeface="GOTHAM-BOOK" panose="02000504050000020004" pitchFamily="2" charset="0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200" dirty="0">
                <a:solidFill>
                  <a:srgbClr val="F1E9DD"/>
                </a:solidFill>
                <a:latin typeface="GOTHAM-BOOK" panose="02000504050000020004" pitchFamily="2" charset="0"/>
                <a:ea typeface="+mn-lt"/>
                <a:cs typeface="+mn-lt"/>
              </a:rPr>
              <a:t>This personalized gem, a bespoke timepiece, could be transformed into a button, cufflink, </a:t>
            </a:r>
            <a:r>
              <a:rPr lang="en-US" sz="1200" dirty="0">
                <a:solidFill>
                  <a:srgbClr val="F1E9DD"/>
                </a:solidFill>
                <a:effectLst/>
                <a:latin typeface="GOTHAM-BOOK" panose="02000504050000020004" pitchFamily="2" charset="0"/>
                <a:ea typeface="+mn-lt"/>
                <a:cs typeface="+mn-lt"/>
              </a:rPr>
              <a:t>or </a:t>
            </a:r>
            <a:r>
              <a:rPr lang="en-US" sz="1200" dirty="0">
                <a:solidFill>
                  <a:srgbClr val="F1E9DD"/>
                </a:solidFill>
                <a:latin typeface="GOTHAM-BOOK" panose="02000504050000020004" pitchFamily="2" charset="0"/>
                <a:ea typeface="+mn-lt"/>
                <a:cs typeface="+mn-lt"/>
              </a:rPr>
              <a:t>ring.</a:t>
            </a:r>
            <a:endParaRPr lang="en-US" sz="1200" dirty="0">
              <a:solidFill>
                <a:srgbClr val="F1E9DD"/>
              </a:solidFill>
              <a:latin typeface="GOTHAM-BOOK" panose="02000504050000020004" pitchFamily="2" charset="0"/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200" dirty="0">
              <a:solidFill>
                <a:srgbClr val="F1E9DD"/>
              </a:solidFill>
              <a:effectLst/>
              <a:latin typeface="GOTHAM-BOOK" panose="0200050405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close up of a chip&#10;&#10;Description automatically generated with medium confidence">
            <a:extLst>
              <a:ext uri="{FF2B5EF4-FFF2-40B4-BE49-F238E27FC236}">
                <a16:creationId xmlns:a16="http://schemas.microsoft.com/office/drawing/2014/main" id="{6B7FC24F-E410-36AC-4382-4AA016513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317" y="3638620"/>
            <a:ext cx="1254574" cy="1254574"/>
          </a:xfrm>
          <a:prstGeom prst="rect">
            <a:avLst/>
          </a:prstGeom>
        </p:spPr>
      </p:pic>
      <p:pic>
        <p:nvPicPr>
          <p:cNvPr id="9" name="Picture 8" descr="A picture containing art, creativity, design&#10;&#10;Description automatically generated">
            <a:extLst>
              <a:ext uri="{FF2B5EF4-FFF2-40B4-BE49-F238E27FC236}">
                <a16:creationId xmlns:a16="http://schemas.microsoft.com/office/drawing/2014/main" id="{9B871130-4BBC-6E91-C458-B90E0DA6E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809" y="1596302"/>
            <a:ext cx="2541341" cy="1777111"/>
          </a:xfrm>
          <a:prstGeom prst="rect">
            <a:avLst/>
          </a:prstGeom>
        </p:spPr>
      </p:pic>
      <p:pic>
        <p:nvPicPr>
          <p:cNvPr id="12" name="Picture 11" descr="A picture containing art, design&#10;&#10;Description automatically generated">
            <a:extLst>
              <a:ext uri="{FF2B5EF4-FFF2-40B4-BE49-F238E27FC236}">
                <a16:creationId xmlns:a16="http://schemas.microsoft.com/office/drawing/2014/main" id="{F81D120C-F2D1-5FF0-5EDE-8538EAE28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5458" y="156778"/>
            <a:ext cx="2499125" cy="625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10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5;p45">
            <a:extLst>
              <a:ext uri="{FF2B5EF4-FFF2-40B4-BE49-F238E27FC236}">
                <a16:creationId xmlns:a16="http://schemas.microsoft.com/office/drawing/2014/main" id="{E0D6DA51-7F6C-D40D-FC60-C09A8C8D5650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602052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1E9DD"/>
                </a:solidFill>
                <a:latin typeface="Gotham Black" panose="02000504050000020004" pitchFamily="2" charset="0"/>
                <a:ea typeface="+mj-lt"/>
                <a:cs typeface="+mj-lt"/>
                <a:sym typeface="Poppins Black"/>
              </a:rPr>
              <a:t>Create your own legacy </a:t>
            </a:r>
            <a:endParaRPr lang="en-US" sz="3600" b="1" dirty="0">
              <a:solidFill>
                <a:srgbClr val="F1E9DD"/>
              </a:solidFill>
              <a:latin typeface="Gotham Black" panose="02000504050000020004" pitchFamily="2" charset="0"/>
              <a:sym typeface="Poppins Black"/>
            </a:endParaRPr>
          </a:p>
          <a:p>
            <a:pPr>
              <a:spcBef>
                <a:spcPts val="0"/>
              </a:spcBef>
            </a:pPr>
            <a:endParaRPr lang="en-GB" sz="3600" b="1" dirty="0">
              <a:solidFill>
                <a:srgbClr val="F1E9DD"/>
              </a:solidFill>
              <a:latin typeface="Gotham Black" panose="02000504050000020004" pitchFamily="2" charset="0"/>
              <a:ea typeface="Poppins Black"/>
              <a:cs typeface="Poppins Black"/>
            </a:endParaRPr>
          </a:p>
        </p:txBody>
      </p:sp>
      <p:sp>
        <p:nvSpPr>
          <p:cNvPr id="3" name="Google Shape;216;p45">
            <a:extLst>
              <a:ext uri="{FF2B5EF4-FFF2-40B4-BE49-F238E27FC236}">
                <a16:creationId xmlns:a16="http://schemas.microsoft.com/office/drawing/2014/main" id="{50EAC8DD-6548-4544-A43D-B76FA10541CB}"/>
              </a:ext>
            </a:extLst>
          </p:cNvPr>
          <p:cNvSpPr txBox="1">
            <a:spLocks/>
          </p:cNvSpPr>
          <p:nvPr/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rgbClr val="F1E9DD"/>
                </a:solidFill>
                <a:latin typeface="GOTHAM-BOOK" panose="02000504050000020004" pitchFamily="2" charset="0"/>
                <a:ea typeface="+mn-lt"/>
                <a:cs typeface="+mn-lt"/>
              </a:rPr>
              <a:t>Inspired by the great Don Julio Gonzalez, the heart lies at the core of our purpose.</a:t>
            </a:r>
            <a:endParaRPr lang="en-GB" sz="1200" dirty="0">
              <a:solidFill>
                <a:srgbClr val="F1E9DD"/>
              </a:solidFill>
              <a:latin typeface="GOTHAM-BOOK" panose="02000504050000020004" pitchFamily="2" charset="0"/>
              <a:ea typeface="+mn-lt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00" dirty="0">
                <a:solidFill>
                  <a:srgbClr val="F1E9DD"/>
                </a:solidFill>
                <a:latin typeface="GOTHAM-BOOK" panose="02000504050000020004" pitchFamily="2" charset="0"/>
                <a:ea typeface="+mn-lt"/>
                <a:cs typeface="+mn-lt"/>
              </a:rPr>
              <a:t> A step closer to the design reveals small intricate details, giving the story its meaning. </a:t>
            </a:r>
            <a:endParaRPr lang="en-GB" sz="1200" dirty="0">
              <a:solidFill>
                <a:srgbClr val="F1E9DD"/>
              </a:solidFill>
              <a:latin typeface="GOTHAM-BOOK" panose="02000504050000020004" pitchFamily="2" charset="0"/>
              <a:ea typeface="+mn-lt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00" dirty="0">
                <a:solidFill>
                  <a:srgbClr val="F1E9DD"/>
                </a:solidFill>
                <a:latin typeface="GOTHAM-BOOK" panose="02000504050000020004" pitchFamily="2" charset="0"/>
                <a:ea typeface="+mn-lt"/>
                <a:cs typeface="+mn-lt"/>
              </a:rPr>
              <a:t>With sustainability in mind, neatly woven agave fiber from the plant surrounds the packaging and embodies the ribbed outline of the agave leaves. </a:t>
            </a:r>
            <a:endParaRPr lang="en-GB" sz="1200" dirty="0">
              <a:solidFill>
                <a:srgbClr val="F1E9DD"/>
              </a:solidFill>
              <a:latin typeface="GOTHAM-BOOK" panose="02000504050000020004" pitchFamily="2" charset="0"/>
              <a:ea typeface="+mn-lt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00" dirty="0">
                <a:solidFill>
                  <a:srgbClr val="F1E9DD"/>
                </a:solidFill>
                <a:latin typeface="GOTHAM-BOOK" panose="02000504050000020004" pitchFamily="2" charset="0"/>
                <a:ea typeface="+mn-lt"/>
                <a:cs typeface="+mn-lt"/>
              </a:rPr>
              <a:t>Locking the woven agave intersection points </a:t>
            </a:r>
            <a:br>
              <a:rPr lang="en-US" sz="1200" dirty="0">
                <a:solidFill>
                  <a:srgbClr val="F1E9DD"/>
                </a:solidFill>
                <a:latin typeface="GOTHAM-BOOK" panose="02000504050000020004" pitchFamily="2" charset="0"/>
                <a:ea typeface="+mn-lt"/>
                <a:cs typeface="+mn-lt"/>
              </a:rPr>
            </a:br>
            <a:r>
              <a:rPr lang="en-US" sz="1200" dirty="0">
                <a:solidFill>
                  <a:srgbClr val="F1E9DD"/>
                </a:solidFill>
                <a:latin typeface="GOTHAM-BOOK" panose="02000504050000020004" pitchFamily="2" charset="0"/>
                <a:ea typeface="+mn-lt"/>
                <a:cs typeface="+mn-lt"/>
              </a:rPr>
              <a:t>are sparkling Swarovski gems.</a:t>
            </a:r>
            <a:endParaRPr lang="en-GB" sz="1200" dirty="0">
              <a:solidFill>
                <a:srgbClr val="F1E9DD"/>
              </a:solidFill>
              <a:latin typeface="GOTHAM-BOOK" panose="02000504050000020004" pitchFamily="2" charset="0"/>
              <a:ea typeface="+mn-lt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00" dirty="0">
                <a:solidFill>
                  <a:srgbClr val="F1E9DD"/>
                </a:solidFill>
                <a:latin typeface="GOTHAM-BOOK" panose="02000504050000020004" pitchFamily="2" charset="0"/>
                <a:ea typeface="+mn-lt"/>
                <a:cs typeface="+mn-lt"/>
              </a:rPr>
              <a:t>The inner petals release the luminous light that glows upon the opening of the packaging—amplifying the sensory experience of the liquor. </a:t>
            </a:r>
            <a:endParaRPr lang="en-GB" sz="1200" dirty="0">
              <a:solidFill>
                <a:srgbClr val="F1E9DD"/>
              </a:solidFill>
              <a:latin typeface="GOTHAM-BOOK" panose="02000504050000020004" pitchFamily="2" charset="0"/>
              <a:cs typeface="Calibri"/>
            </a:endParaRPr>
          </a:p>
          <a:p>
            <a:pPr marL="0" indent="0">
              <a:buNone/>
            </a:pPr>
            <a:r>
              <a:rPr lang="en-US" sz="1200" dirty="0">
                <a:solidFill>
                  <a:srgbClr val="F1E9DD"/>
                </a:solidFill>
                <a:latin typeface="GOTHAM-BOOK" panose="02000504050000020004" pitchFamily="2" charset="0"/>
                <a:ea typeface="+mn-lt"/>
                <a:cs typeface="+mn-lt"/>
              </a:rPr>
              <a:t>All these pieces are held tightly at the bottom of the packaging by the “root.”</a:t>
            </a:r>
            <a:r>
              <a:rPr lang="en-US" sz="1200" b="1" dirty="0">
                <a:solidFill>
                  <a:srgbClr val="F1E9DD"/>
                </a:solidFill>
                <a:latin typeface="GOTHAM-BOOK" panose="02000504050000020004" pitchFamily="2" charset="0"/>
                <a:ea typeface="+mn-lt"/>
                <a:cs typeface="+mn-lt"/>
              </a:rPr>
              <a:t> </a:t>
            </a:r>
            <a:endParaRPr lang="en-GB" sz="1200" dirty="0">
              <a:solidFill>
                <a:srgbClr val="F1E9DD"/>
              </a:solidFill>
              <a:latin typeface="GOTHAM-BOOK" panose="02000504050000020004" pitchFamily="2" charset="0"/>
              <a:cs typeface="Calibri"/>
            </a:endParaRPr>
          </a:p>
        </p:txBody>
      </p:sp>
      <p:pic>
        <p:nvPicPr>
          <p:cNvPr id="5" name="Picture 4" descr="A picture containing art, design&#10;&#10;Description automatically generated">
            <a:extLst>
              <a:ext uri="{FF2B5EF4-FFF2-40B4-BE49-F238E27FC236}">
                <a16:creationId xmlns:a16="http://schemas.microsoft.com/office/drawing/2014/main" id="{B88195FD-7F72-9B6C-DB15-E60853B05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2" y="445025"/>
            <a:ext cx="2308092" cy="5777975"/>
          </a:xfrm>
          <a:prstGeom prst="rect">
            <a:avLst/>
          </a:prstGeom>
        </p:spPr>
      </p:pic>
      <p:pic>
        <p:nvPicPr>
          <p:cNvPr id="7" name="Picture 6" descr="A picture containing art&#10;&#10;Description automatically generated">
            <a:extLst>
              <a:ext uri="{FF2B5EF4-FFF2-40B4-BE49-F238E27FC236}">
                <a16:creationId xmlns:a16="http://schemas.microsoft.com/office/drawing/2014/main" id="{B7D6C609-1A87-0280-6D7B-46C6A6883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968" y="2768600"/>
            <a:ext cx="2151519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30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wo wome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6785C2BB-8832-6AD4-E41B-015BE844C4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07" r="11381" b="42782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215;p45">
            <a:extLst>
              <a:ext uri="{FF2B5EF4-FFF2-40B4-BE49-F238E27FC236}">
                <a16:creationId xmlns:a16="http://schemas.microsoft.com/office/drawing/2014/main" id="{E0D6DA51-7F6C-D40D-FC60-C09A8C8D5650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4741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1500" b="1" dirty="0">
              <a:solidFill>
                <a:srgbClr val="0E101A"/>
              </a:solidFill>
              <a:latin typeface="Calibri"/>
              <a:cs typeface="Calibri"/>
            </a:endParaRPr>
          </a:p>
          <a:p>
            <a:pPr>
              <a:spcBef>
                <a:spcPts val="0"/>
              </a:spcBef>
            </a:pPr>
            <a:endParaRPr lang="en-GB" b="1" dirty="0">
              <a:solidFill>
                <a:srgbClr val="F1E9DD"/>
              </a:solidFill>
              <a:latin typeface="Gotham Black" panose="02000504050000020004" pitchFamily="2" charset="0"/>
              <a:ea typeface="Poppins Black"/>
              <a:cs typeface="Poppins Black"/>
            </a:endParaRPr>
          </a:p>
        </p:txBody>
      </p:sp>
      <p:sp>
        <p:nvSpPr>
          <p:cNvPr id="3" name="Google Shape;216;p45">
            <a:extLst>
              <a:ext uri="{FF2B5EF4-FFF2-40B4-BE49-F238E27FC236}">
                <a16:creationId xmlns:a16="http://schemas.microsoft.com/office/drawing/2014/main" id="{50EAC8DD-6548-4544-A43D-B76FA10541CB}"/>
              </a:ext>
            </a:extLst>
          </p:cNvPr>
          <p:cNvSpPr txBox="1">
            <a:spLocks/>
          </p:cNvSpPr>
          <p:nvPr/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400" dirty="0">
              <a:solidFill>
                <a:srgbClr val="0E101A"/>
              </a:solidFill>
              <a:effectLst/>
              <a:latin typeface="Calibri"/>
              <a:ea typeface="Calibri" panose="020F0502020204030204" pitchFamily="34" charset="0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B9B646-5ADE-1E70-AA62-4C7FFF3B015A}"/>
              </a:ext>
            </a:extLst>
          </p:cNvPr>
          <p:cNvSpPr txBox="1"/>
          <p:nvPr/>
        </p:nvSpPr>
        <p:spPr>
          <a:xfrm>
            <a:off x="402920" y="2228671"/>
            <a:ext cx="673588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F1E9DD"/>
                </a:solidFill>
                <a:latin typeface="Gotham Black" panose="02000504050000020004" pitchFamily="2" charset="0"/>
              </a:rPr>
              <a:t>From nothing</a:t>
            </a:r>
          </a:p>
          <a:p>
            <a:r>
              <a:rPr lang="en-US" sz="3600" b="1" dirty="0">
                <a:solidFill>
                  <a:srgbClr val="F1E9DD"/>
                </a:solidFill>
                <a:latin typeface="Gotham Black" panose="02000504050000020004" pitchFamily="2" charset="0"/>
              </a:rPr>
              <a:t>comes everything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7D95B4-B32B-0CD8-B802-6516D3489597}"/>
              </a:ext>
            </a:extLst>
          </p:cNvPr>
          <p:cNvSpPr txBox="1"/>
          <p:nvPr/>
        </p:nvSpPr>
        <p:spPr>
          <a:xfrm>
            <a:off x="402921" y="3429000"/>
            <a:ext cx="456991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1E9DD"/>
                </a:solidFill>
                <a:cs typeface="Segoe UI"/>
              </a:rPr>
              <a:t>​</a:t>
            </a:r>
          </a:p>
          <a:p>
            <a:r>
              <a:rPr lang="en-US" sz="1200" dirty="0">
                <a:solidFill>
                  <a:srgbClr val="F1E9DD"/>
                </a:solidFill>
                <a:cs typeface="Segoe UI"/>
              </a:rPr>
              <a:t>What better way to speak their language, than with a luscious liquor that embodies their opulent lifestyle?</a:t>
            </a:r>
          </a:p>
        </p:txBody>
      </p:sp>
    </p:spTree>
    <p:extLst>
      <p:ext uri="{BB962C8B-B14F-4D97-AF65-F5344CB8AC3E}">
        <p14:creationId xmlns:p14="http://schemas.microsoft.com/office/powerpoint/2010/main" val="3377125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5;p45">
            <a:extLst>
              <a:ext uri="{FF2B5EF4-FFF2-40B4-BE49-F238E27FC236}">
                <a16:creationId xmlns:a16="http://schemas.microsoft.com/office/drawing/2014/main" id="{E0D6DA51-7F6C-D40D-FC60-C09A8C8D5650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623769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 dirty="0">
                <a:solidFill>
                  <a:srgbClr val="F1E9DD"/>
                </a:solidFill>
                <a:latin typeface="Gotham Black" panose="02000504050000020004" pitchFamily="2" charset="0"/>
                <a:cs typeface="Calibri"/>
                <a:sym typeface="Poppins Black"/>
              </a:rPr>
              <a:t>A sweet golden nectar</a:t>
            </a:r>
            <a:endParaRPr lang="en-US" sz="3600" b="1" dirty="0">
              <a:solidFill>
                <a:srgbClr val="F1E9DD"/>
              </a:solidFill>
              <a:latin typeface="Gotham Black" panose="02000504050000020004" pitchFamily="2" charset="0"/>
            </a:endParaRPr>
          </a:p>
        </p:txBody>
      </p:sp>
      <p:sp>
        <p:nvSpPr>
          <p:cNvPr id="3" name="Google Shape;216;p45">
            <a:extLst>
              <a:ext uri="{FF2B5EF4-FFF2-40B4-BE49-F238E27FC236}">
                <a16:creationId xmlns:a16="http://schemas.microsoft.com/office/drawing/2014/main" id="{50EAC8DD-6548-4544-A43D-B76FA10541CB}"/>
              </a:ext>
            </a:extLst>
          </p:cNvPr>
          <p:cNvSpPr txBox="1">
            <a:spLocks/>
          </p:cNvSpPr>
          <p:nvPr/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400" dirty="0">
                <a:solidFill>
                  <a:srgbClr val="F1E9DD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The Don Julio 1942 </a:t>
            </a:r>
            <a:r>
              <a:rPr lang="en-GB" sz="1400" dirty="0">
                <a:solidFill>
                  <a:srgbClr val="F1E9DD"/>
                </a:solidFill>
                <a:latin typeface="Calibri"/>
                <a:ea typeface="Calibri" panose="020F0502020204030204" pitchFamily="34" charset="0"/>
                <a:cs typeface="Calibri"/>
              </a:rPr>
              <a:t>doesn’t just serve </a:t>
            </a:r>
            <a:r>
              <a:rPr lang="en-GB" sz="1400" dirty="0">
                <a:solidFill>
                  <a:srgbClr val="F1E9DD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the </a:t>
            </a:r>
            <a:r>
              <a:rPr lang="en-GB" sz="1400" dirty="0">
                <a:solidFill>
                  <a:srgbClr val="F1E9DD"/>
                </a:solidFill>
                <a:latin typeface="Calibri"/>
                <a:ea typeface="Calibri" panose="020F0502020204030204" pitchFamily="34" charset="0"/>
                <a:cs typeface="Calibri"/>
              </a:rPr>
              <a:t>best sweet nectar </a:t>
            </a:r>
            <a:r>
              <a:rPr lang="en-GB" sz="1400" dirty="0">
                <a:solidFill>
                  <a:srgbClr val="F1E9DD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of </a:t>
            </a:r>
            <a:r>
              <a:rPr lang="en-GB" sz="1400" dirty="0">
                <a:solidFill>
                  <a:srgbClr val="F1E9DD"/>
                </a:solidFill>
                <a:latin typeface="Calibri"/>
                <a:ea typeface="Calibri" panose="020F0502020204030204" pitchFamily="34" charset="0"/>
                <a:cs typeface="Calibri"/>
              </a:rPr>
              <a:t>agave but represents </a:t>
            </a:r>
            <a:r>
              <a:rPr lang="en-GB" sz="1400" dirty="0">
                <a:solidFill>
                  <a:srgbClr val="F1E9DD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a </a:t>
            </a:r>
            <a:r>
              <a:rPr lang="en-GB" sz="1400" dirty="0">
                <a:solidFill>
                  <a:srgbClr val="F1E9DD"/>
                </a:solidFill>
                <a:latin typeface="Calibri"/>
                <a:ea typeface="Calibri" panose="020F0502020204030204" pitchFamily="34" charset="0"/>
                <a:cs typeface="Calibri"/>
              </a:rPr>
              <a:t>way of </a:t>
            </a:r>
            <a:r>
              <a:rPr lang="en-GB" sz="1400" dirty="0">
                <a:solidFill>
                  <a:srgbClr val="F1E9DD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life. </a:t>
            </a:r>
            <a:r>
              <a:rPr lang="en-GB" sz="1400" dirty="0">
                <a:solidFill>
                  <a:srgbClr val="F1E9DD"/>
                </a:solidFill>
                <a:latin typeface="Calibri"/>
                <a:ea typeface="Calibri" panose="020F0502020204030204" pitchFamily="34" charset="0"/>
                <a:cs typeface="Calibri"/>
              </a:rPr>
              <a:t>One that indulges in </a:t>
            </a:r>
            <a:r>
              <a:rPr lang="en-US" sz="1400" dirty="0">
                <a:solidFill>
                  <a:srgbClr val="F1E9DD"/>
                </a:solidFill>
                <a:latin typeface="Calibri"/>
                <a:ea typeface="Calibri" panose="020F0502020204030204" pitchFamily="34" charset="0"/>
                <a:cs typeface="Calibri"/>
              </a:rPr>
              <a:t>splendor</a:t>
            </a:r>
            <a:r>
              <a:rPr lang="en-GB" sz="1400" dirty="0">
                <a:solidFill>
                  <a:srgbClr val="F1E9DD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, </a:t>
            </a:r>
            <a:r>
              <a:rPr lang="en-GB" sz="1400" dirty="0">
                <a:solidFill>
                  <a:srgbClr val="F1E9DD"/>
                </a:solidFill>
                <a:latin typeface="Calibri"/>
                <a:ea typeface="Calibri" panose="020F0502020204030204" pitchFamily="34" charset="0"/>
                <a:cs typeface="Calibri"/>
              </a:rPr>
              <a:t>exclusiveness</a:t>
            </a:r>
            <a:r>
              <a:rPr lang="en-GB" sz="1400" dirty="0">
                <a:solidFill>
                  <a:srgbClr val="F1E9DD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, and an </a:t>
            </a:r>
            <a:r>
              <a:rPr lang="en-GB" sz="1400" dirty="0">
                <a:solidFill>
                  <a:srgbClr val="F1E9DD"/>
                </a:solidFill>
                <a:latin typeface="Calibri"/>
                <a:ea typeface="Calibri" panose="020F0502020204030204" pitchFamily="34" charset="0"/>
                <a:cs typeface="Calibri"/>
              </a:rPr>
              <a:t>iconic lifestyle</a:t>
            </a:r>
            <a:r>
              <a:rPr lang="en-GB" sz="1400" dirty="0">
                <a:solidFill>
                  <a:srgbClr val="F1E9DD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. </a:t>
            </a:r>
            <a:endParaRPr lang="en-US" sz="1400" dirty="0">
              <a:solidFill>
                <a:srgbClr val="F1E9DD"/>
              </a:solidFill>
              <a:latin typeface="GOTHAM-BOOK" panose="0200050405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400" dirty="0">
                <a:solidFill>
                  <a:srgbClr val="F1E9DD"/>
                </a:solidFill>
                <a:latin typeface="Calibri"/>
                <a:ea typeface="Calibri" panose="020F0502020204030204" pitchFamily="34" charset="0"/>
                <a:cs typeface="Calibri"/>
              </a:rPr>
              <a:t>The kind that leaves </a:t>
            </a:r>
            <a:r>
              <a:rPr lang="en-GB" sz="1400" dirty="0">
                <a:solidFill>
                  <a:srgbClr val="F1E9DD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a legacy</a:t>
            </a:r>
            <a:r>
              <a:rPr lang="en-GB" sz="1400" dirty="0">
                <a:solidFill>
                  <a:srgbClr val="F1E9DD"/>
                </a:solidFill>
                <a:latin typeface="Calibri"/>
                <a:ea typeface="Calibri" panose="020F0502020204030204" pitchFamily="34" charset="0"/>
                <a:cs typeface="Calibri"/>
              </a:rPr>
              <a:t> behind</a:t>
            </a:r>
            <a:r>
              <a:rPr lang="en-GB" sz="1400" dirty="0">
                <a:solidFill>
                  <a:srgbClr val="F1E9DD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.</a:t>
            </a:r>
            <a:r>
              <a:rPr lang="en-GB" sz="1400" dirty="0">
                <a:solidFill>
                  <a:srgbClr val="F1E9DD"/>
                </a:solidFill>
                <a:latin typeface="Calibri"/>
                <a:ea typeface="Calibri" panose="020F0502020204030204" pitchFamily="34" charset="0"/>
                <a:cs typeface="Calibri"/>
              </a:rPr>
              <a:t> </a:t>
            </a:r>
            <a:endParaRPr lang="en-US" sz="1400" dirty="0">
              <a:solidFill>
                <a:srgbClr val="F1E9DD"/>
              </a:solidFill>
              <a:effectLst/>
              <a:latin typeface="GOTHAM-BOOK" panose="0200050405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400" dirty="0">
              <a:solidFill>
                <a:srgbClr val="F1E9DD"/>
              </a:solidFill>
              <a:effectLst/>
              <a:latin typeface="GOTHAM-BOOK" panose="0200050405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art, design&#10;&#10;Description automatically generated">
            <a:extLst>
              <a:ext uri="{FF2B5EF4-FFF2-40B4-BE49-F238E27FC236}">
                <a16:creationId xmlns:a16="http://schemas.microsoft.com/office/drawing/2014/main" id="{D909FCE6-2558-4FE1-4DB2-D58E25FEA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324" y="1459587"/>
            <a:ext cx="1701028" cy="4258277"/>
          </a:xfrm>
          <a:prstGeom prst="rect">
            <a:avLst/>
          </a:prstGeom>
        </p:spPr>
      </p:pic>
      <p:pic>
        <p:nvPicPr>
          <p:cNvPr id="5" name="Picture 4" descr="A picture containing star, art, circle, design&#10;&#10;Description automatically generated">
            <a:extLst>
              <a:ext uri="{FF2B5EF4-FFF2-40B4-BE49-F238E27FC236}">
                <a16:creationId xmlns:a16="http://schemas.microsoft.com/office/drawing/2014/main" id="{2ACBA36B-458A-DE09-A15E-B256404F3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390" y="1570506"/>
            <a:ext cx="4826049" cy="422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96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5;p45">
            <a:extLst>
              <a:ext uri="{FF2B5EF4-FFF2-40B4-BE49-F238E27FC236}">
                <a16:creationId xmlns:a16="http://schemas.microsoft.com/office/drawing/2014/main" id="{E0D6DA51-7F6C-D40D-FC60-C09A8C8D5650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4741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en-GB" b="1" dirty="0">
              <a:solidFill>
                <a:srgbClr val="F1E9DD"/>
              </a:solidFill>
              <a:latin typeface="Gotham Black" panose="02000504050000020004" pitchFamily="2" charset="0"/>
              <a:ea typeface="Poppins Black"/>
              <a:cs typeface="Poppins Black"/>
            </a:endParaRPr>
          </a:p>
        </p:txBody>
      </p:sp>
      <p:sp>
        <p:nvSpPr>
          <p:cNvPr id="3" name="Google Shape;216;p45">
            <a:extLst>
              <a:ext uri="{FF2B5EF4-FFF2-40B4-BE49-F238E27FC236}">
                <a16:creationId xmlns:a16="http://schemas.microsoft.com/office/drawing/2014/main" id="{50EAC8DD-6548-4544-A43D-B76FA10541CB}"/>
              </a:ext>
            </a:extLst>
          </p:cNvPr>
          <p:cNvSpPr txBox="1">
            <a:spLocks/>
          </p:cNvSpPr>
          <p:nvPr/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400" dirty="0">
                <a:solidFill>
                  <a:srgbClr val="F1E9DD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Don Julio 1942—the </a:t>
            </a:r>
            <a:r>
              <a:rPr lang="en-GB" sz="1400" dirty="0">
                <a:solidFill>
                  <a:srgbClr val="F1E9DD"/>
                </a:solidFill>
                <a:latin typeface="Calibri"/>
                <a:ea typeface="Calibri" panose="020F0502020204030204" pitchFamily="34" charset="0"/>
                <a:cs typeface="Calibri"/>
              </a:rPr>
              <a:t>new status symbol </a:t>
            </a:r>
            <a:r>
              <a:rPr lang="en-GB" sz="1400" dirty="0">
                <a:solidFill>
                  <a:srgbClr val="F1E9DD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for the </a:t>
            </a:r>
            <a:r>
              <a:rPr lang="en-GB" sz="1400" dirty="0">
                <a:solidFill>
                  <a:srgbClr val="F1E9DD"/>
                </a:solidFill>
                <a:latin typeface="Calibri"/>
                <a:ea typeface="Calibri" panose="020F0502020204030204" pitchFamily="34" charset="0"/>
                <a:cs typeface="Calibri"/>
              </a:rPr>
              <a:t>elite</a:t>
            </a:r>
            <a:r>
              <a:rPr lang="en-GB" sz="1400" dirty="0">
                <a:solidFill>
                  <a:srgbClr val="F1E9DD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.</a:t>
            </a:r>
            <a:endParaRPr lang="en-US" sz="1400">
              <a:solidFill>
                <a:srgbClr val="F1E9D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400" dirty="0">
              <a:solidFill>
                <a:srgbClr val="F1E9DD"/>
              </a:solidFill>
              <a:effectLst/>
              <a:latin typeface="GOTHAM-BOOK" panose="0200050405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A2DCA0-C971-8845-727D-813BF79FCEFE}"/>
              </a:ext>
            </a:extLst>
          </p:cNvPr>
          <p:cNvSpPr txBox="1"/>
          <p:nvPr/>
        </p:nvSpPr>
        <p:spPr>
          <a:xfrm>
            <a:off x="308975" y="444674"/>
            <a:ext cx="619469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F1E9DD"/>
                </a:solidFill>
                <a:latin typeface="Gotham Black" panose="02000504050000020004" pitchFamily="2" charset="0"/>
              </a:rPr>
              <a:t>A sweet golden nectar</a:t>
            </a:r>
          </a:p>
        </p:txBody>
      </p:sp>
      <p:pic>
        <p:nvPicPr>
          <p:cNvPr id="6" name="Picture 5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F5E5D670-EE94-BECF-37A3-71B225B2B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289" y="1299862"/>
            <a:ext cx="3009423" cy="4258277"/>
          </a:xfrm>
          <a:prstGeom prst="rect">
            <a:avLst/>
          </a:prstGeom>
        </p:spPr>
      </p:pic>
      <p:pic>
        <p:nvPicPr>
          <p:cNvPr id="8" name="Picture 7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D804048C-D417-4437-C2BB-92D5D7F42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499" y="1299862"/>
            <a:ext cx="3013001" cy="42582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F5AA31-D36E-9261-3041-547EF098F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979" y="1848865"/>
            <a:ext cx="1701028" cy="42582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B310E5-3468-FF1E-F0CF-ADF37C3264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2292" y="1848865"/>
            <a:ext cx="1701028" cy="4258277"/>
          </a:xfrm>
          <a:prstGeom prst="rect">
            <a:avLst/>
          </a:prstGeom>
        </p:spPr>
      </p:pic>
      <p:pic>
        <p:nvPicPr>
          <p:cNvPr id="18" name="Picture 17" descr="A picture containing art, design&#10;&#10;Description automatically generated">
            <a:extLst>
              <a:ext uri="{FF2B5EF4-FFF2-40B4-BE49-F238E27FC236}">
                <a16:creationId xmlns:a16="http://schemas.microsoft.com/office/drawing/2014/main" id="{A0424B66-0C8F-7BF1-E741-D309404E4B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5209" y="1848865"/>
            <a:ext cx="1701028" cy="4258277"/>
          </a:xfrm>
          <a:prstGeom prst="rect">
            <a:avLst/>
          </a:prstGeom>
        </p:spPr>
      </p:pic>
      <p:pic>
        <p:nvPicPr>
          <p:cNvPr id="20" name="Picture 19" descr="A close up of a flower&#10;&#10;Description automatically generated with low confidence">
            <a:extLst>
              <a:ext uri="{FF2B5EF4-FFF2-40B4-BE49-F238E27FC236}">
                <a16:creationId xmlns:a16="http://schemas.microsoft.com/office/drawing/2014/main" id="{62289CD5-0951-FD88-65AB-D8F6EE173C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9906" y="972691"/>
            <a:ext cx="1645399" cy="1438051"/>
          </a:xfrm>
          <a:prstGeom prst="rect">
            <a:avLst/>
          </a:prstGeom>
        </p:spPr>
      </p:pic>
      <p:pic>
        <p:nvPicPr>
          <p:cNvPr id="22" name="Picture 21" descr="A picture containing art, creativity, design&#10;&#10;Description automatically generated">
            <a:extLst>
              <a:ext uri="{FF2B5EF4-FFF2-40B4-BE49-F238E27FC236}">
                <a16:creationId xmlns:a16="http://schemas.microsoft.com/office/drawing/2014/main" id="{DF6D1CFF-EF67-2D1D-1F83-502EF2E163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3609" y="972691"/>
            <a:ext cx="1537727" cy="1075303"/>
          </a:xfrm>
          <a:prstGeom prst="rect">
            <a:avLst/>
          </a:prstGeom>
        </p:spPr>
      </p:pic>
      <p:pic>
        <p:nvPicPr>
          <p:cNvPr id="24" name="Picture 23" descr="A picture containing art, design&#10;&#10;Description automatically generated">
            <a:extLst>
              <a:ext uri="{FF2B5EF4-FFF2-40B4-BE49-F238E27FC236}">
                <a16:creationId xmlns:a16="http://schemas.microsoft.com/office/drawing/2014/main" id="{A363F7A1-51F5-BFFE-C799-872558F980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3958" y="1832120"/>
            <a:ext cx="1701028" cy="4258277"/>
          </a:xfrm>
          <a:prstGeom prst="rect">
            <a:avLst/>
          </a:prstGeom>
        </p:spPr>
      </p:pic>
      <p:pic>
        <p:nvPicPr>
          <p:cNvPr id="26" name="Picture 25" descr="A picture containing art, sketch&#10;&#10;Description automatically generated">
            <a:extLst>
              <a:ext uri="{FF2B5EF4-FFF2-40B4-BE49-F238E27FC236}">
                <a16:creationId xmlns:a16="http://schemas.microsoft.com/office/drawing/2014/main" id="{FDF34905-6882-4A0E-A1FE-97239B0DDD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910335"/>
            <a:ext cx="1701028" cy="4258277"/>
          </a:xfrm>
          <a:prstGeom prst="rect">
            <a:avLst/>
          </a:prstGeom>
        </p:spPr>
      </p:pic>
      <p:pic>
        <p:nvPicPr>
          <p:cNvPr id="28" name="Picture 27" descr="A picture containing art&#10;&#10;Description automatically generated">
            <a:extLst>
              <a:ext uri="{FF2B5EF4-FFF2-40B4-BE49-F238E27FC236}">
                <a16:creationId xmlns:a16="http://schemas.microsoft.com/office/drawing/2014/main" id="{B1290A97-A7EF-74BA-02D3-5322053723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74475" y="4446405"/>
            <a:ext cx="1096263" cy="1611287"/>
          </a:xfrm>
          <a:prstGeom prst="rect">
            <a:avLst/>
          </a:prstGeom>
        </p:spPr>
      </p:pic>
      <p:pic>
        <p:nvPicPr>
          <p:cNvPr id="32" name="Picture 31" descr="A picture containing star, art, circle, design&#10;&#10;Description automatically generated">
            <a:extLst>
              <a:ext uri="{FF2B5EF4-FFF2-40B4-BE49-F238E27FC236}">
                <a16:creationId xmlns:a16="http://schemas.microsoft.com/office/drawing/2014/main" id="{A922E1D4-2302-1A6C-DEC1-62376E1C52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41024" y="1943039"/>
            <a:ext cx="4826049" cy="4225573"/>
          </a:xfrm>
          <a:prstGeom prst="rect">
            <a:avLst/>
          </a:prstGeom>
        </p:spPr>
      </p:pic>
      <p:pic>
        <p:nvPicPr>
          <p:cNvPr id="36" name="Picture 35" descr="A close up of a chip&#10;&#10;Description automatically generated with medium confidence">
            <a:extLst>
              <a:ext uri="{FF2B5EF4-FFF2-40B4-BE49-F238E27FC236}">
                <a16:creationId xmlns:a16="http://schemas.microsoft.com/office/drawing/2014/main" id="{4C1C3EE3-25FB-AF2F-8905-54BCE51F7D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42690" y="2434203"/>
            <a:ext cx="1436383" cy="143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469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656</Words>
  <Application>Microsoft Macintosh PowerPoint</Application>
  <PresentationFormat>Widescreen</PresentationFormat>
  <Paragraphs>47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Gotham Black</vt:lpstr>
      <vt:lpstr>Gotham-Bold</vt:lpstr>
      <vt:lpstr>GOTHAM-BOOK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Nemet, Bence</dc:creator>
  <cp:lastModifiedBy>Kimia Golabgir</cp:lastModifiedBy>
  <cp:revision>146</cp:revision>
  <dcterms:created xsi:type="dcterms:W3CDTF">2023-05-12T10:25:10Z</dcterms:created>
  <dcterms:modified xsi:type="dcterms:W3CDTF">2023-05-16T17:23:06Z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7c77bae-9cad-4b1a-aac3-2a4ad557d70b_Enabled">
    <vt:lpwstr>true</vt:lpwstr>
  </property>
  <property fmtid="{D5CDD505-2E9C-101B-9397-08002B2CF9AE}" pid="3" name="MSIP_Label_a7c77bae-9cad-4b1a-aac3-2a4ad557d70b_SetDate">
    <vt:lpwstr>2023-05-12T10:25:51Z</vt:lpwstr>
  </property>
  <property fmtid="{D5CDD505-2E9C-101B-9397-08002B2CF9AE}" pid="4" name="MSIP_Label_a7c77bae-9cad-4b1a-aac3-2a4ad557d70b_Method">
    <vt:lpwstr>Privileged</vt:lpwstr>
  </property>
  <property fmtid="{D5CDD505-2E9C-101B-9397-08002B2CF9AE}" pid="5" name="MSIP_Label_a7c77bae-9cad-4b1a-aac3-2a4ad557d70b_Name">
    <vt:lpwstr>General</vt:lpwstr>
  </property>
  <property fmtid="{D5CDD505-2E9C-101B-9397-08002B2CF9AE}" pid="6" name="MSIP_Label_a7c77bae-9cad-4b1a-aac3-2a4ad557d70b_SiteId">
    <vt:lpwstr>88ed286b-88d8-4faf-918f-883d693321ae</vt:lpwstr>
  </property>
  <property fmtid="{D5CDD505-2E9C-101B-9397-08002B2CF9AE}" pid="7" name="MSIP_Label_a7c77bae-9cad-4b1a-aac3-2a4ad557d70b_ActionId">
    <vt:lpwstr>e85c45ca-a3d2-4bff-b8bc-ce3d86d5d594</vt:lpwstr>
  </property>
  <property fmtid="{D5CDD505-2E9C-101B-9397-08002B2CF9AE}" pid="8" name="MSIP_Label_a7c77bae-9cad-4b1a-aac3-2a4ad557d70b_ContentBits">
    <vt:lpwstr>0</vt:lpwstr>
  </property>
</Properties>
</file>