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u-H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Shape 91"/>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92" name="Shape 92"/>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u-H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Shape 99"/>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00" name="Shape 100"/>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u-H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hu-H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8" name="Shape 12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5" name="Shape 135"/>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hu-H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2" name="Shape 142"/>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hu-H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lstStyle>
            <a:lvl1pPr lv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Shape 80"/>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Shape 28"/>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Shape 5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rgbClr val="E20074"/>
              </a:buClr>
              <a:buSzPts val="4400"/>
              <a:buNone/>
              <a:defRPr b="1" i="0" sz="4400" u="none" cap="none" strike="noStrike">
                <a:solidFill>
                  <a:srgbClr val="E20074"/>
                </a:solidFill>
              </a:defRPr>
            </a:lvl1pPr>
            <a:lvl2pPr lvl="1">
              <a:spcBef>
                <a:spcPts val="0"/>
              </a:spcBef>
              <a:spcAft>
                <a:spcPts val="0"/>
              </a:spcAft>
              <a:buClr>
                <a:srgbClr val="E20074"/>
              </a:buClr>
              <a:buSzPts val="1400"/>
              <a:buNone/>
              <a:defRPr b="1" sz="1800">
                <a:solidFill>
                  <a:srgbClr val="E20074"/>
                </a:solidFill>
              </a:defRPr>
            </a:lvl2pPr>
            <a:lvl3pPr lvl="2">
              <a:spcBef>
                <a:spcPts val="0"/>
              </a:spcBef>
              <a:spcAft>
                <a:spcPts val="0"/>
              </a:spcAft>
              <a:buClr>
                <a:srgbClr val="E20074"/>
              </a:buClr>
              <a:buSzPts val="1400"/>
              <a:buNone/>
              <a:defRPr b="1" sz="1800">
                <a:solidFill>
                  <a:srgbClr val="E20074"/>
                </a:solidFill>
              </a:defRPr>
            </a:lvl3pPr>
            <a:lvl4pPr lvl="3">
              <a:spcBef>
                <a:spcPts val="0"/>
              </a:spcBef>
              <a:spcAft>
                <a:spcPts val="0"/>
              </a:spcAft>
              <a:buClr>
                <a:srgbClr val="E20074"/>
              </a:buClr>
              <a:buSzPts val="1400"/>
              <a:buNone/>
              <a:defRPr b="1" sz="1800">
                <a:solidFill>
                  <a:srgbClr val="E20074"/>
                </a:solidFill>
              </a:defRPr>
            </a:lvl4pPr>
            <a:lvl5pPr lvl="4">
              <a:spcBef>
                <a:spcPts val="0"/>
              </a:spcBef>
              <a:spcAft>
                <a:spcPts val="0"/>
              </a:spcAft>
              <a:buClr>
                <a:srgbClr val="E20074"/>
              </a:buClr>
              <a:buSzPts val="1400"/>
              <a:buNone/>
              <a:defRPr b="1" sz="1800">
                <a:solidFill>
                  <a:srgbClr val="E20074"/>
                </a:solidFill>
              </a:defRPr>
            </a:lvl5pPr>
            <a:lvl6pPr lvl="5">
              <a:spcBef>
                <a:spcPts val="0"/>
              </a:spcBef>
              <a:spcAft>
                <a:spcPts val="0"/>
              </a:spcAft>
              <a:buClr>
                <a:srgbClr val="E20074"/>
              </a:buClr>
              <a:buSzPts val="1400"/>
              <a:buNone/>
              <a:defRPr b="1" sz="1800">
                <a:solidFill>
                  <a:srgbClr val="E20074"/>
                </a:solidFill>
              </a:defRPr>
            </a:lvl6pPr>
            <a:lvl7pPr lvl="6">
              <a:spcBef>
                <a:spcPts val="0"/>
              </a:spcBef>
              <a:spcAft>
                <a:spcPts val="0"/>
              </a:spcAft>
              <a:buClr>
                <a:srgbClr val="E20074"/>
              </a:buClr>
              <a:buSzPts val="1400"/>
              <a:buNone/>
              <a:defRPr b="1" sz="1800">
                <a:solidFill>
                  <a:srgbClr val="E20074"/>
                </a:solidFill>
              </a:defRPr>
            </a:lvl7pPr>
            <a:lvl8pPr lvl="7">
              <a:spcBef>
                <a:spcPts val="0"/>
              </a:spcBef>
              <a:spcAft>
                <a:spcPts val="0"/>
              </a:spcAft>
              <a:buClr>
                <a:srgbClr val="E20074"/>
              </a:buClr>
              <a:buSzPts val="1400"/>
              <a:buNone/>
              <a:defRPr b="1" sz="1800">
                <a:solidFill>
                  <a:srgbClr val="E20074"/>
                </a:solidFill>
              </a:defRPr>
            </a:lvl8pPr>
            <a:lvl9pPr lvl="8">
              <a:spcBef>
                <a:spcPts val="0"/>
              </a:spcBef>
              <a:spcAft>
                <a:spcPts val="0"/>
              </a:spcAft>
              <a:buClr>
                <a:srgbClr val="E20074"/>
              </a:buClr>
              <a:buSzPts val="1400"/>
              <a:buNone/>
              <a:defRPr b="1" sz="1800">
                <a:solidFill>
                  <a:srgbClr val="E20074"/>
                </a:solidFill>
              </a:defRPr>
            </a:lvl9pPr>
          </a:lstStyle>
          <a:p/>
        </p:txBody>
      </p:sp>
      <p:sp>
        <p:nvSpPr>
          <p:cNvPr id="11" name="Shape 1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Char char="•"/>
              <a:defRPr i="0" sz="2800" u="none" cap="none" strike="noStrike">
                <a:solidFill>
                  <a:schemeClr val="dk1"/>
                </a:solidFill>
              </a:defRPr>
            </a:lvl1pPr>
            <a:lvl2pPr indent="-381000" lvl="1" marL="914400" marR="0" rtl="0" algn="l">
              <a:lnSpc>
                <a:spcPct val="90000"/>
              </a:lnSpc>
              <a:spcBef>
                <a:spcPts val="500"/>
              </a:spcBef>
              <a:spcAft>
                <a:spcPts val="0"/>
              </a:spcAft>
              <a:buClr>
                <a:schemeClr val="dk1"/>
              </a:buClr>
              <a:buSzPts val="2400"/>
              <a:buChar char="•"/>
              <a:defRPr i="0" sz="2400" u="none" cap="none" strike="noStrike">
                <a:solidFill>
                  <a:schemeClr val="dk1"/>
                </a:solidFill>
              </a:defRPr>
            </a:lvl2pPr>
            <a:lvl3pPr indent="-355600" lvl="2" marL="1371600" marR="0" rtl="0" algn="l">
              <a:lnSpc>
                <a:spcPct val="90000"/>
              </a:lnSpc>
              <a:spcBef>
                <a:spcPts val="500"/>
              </a:spcBef>
              <a:spcAft>
                <a:spcPts val="0"/>
              </a:spcAft>
              <a:buClr>
                <a:schemeClr val="dk1"/>
              </a:buClr>
              <a:buSzPts val="2000"/>
              <a:buChar char="•"/>
              <a:defRPr i="0" sz="2000" u="none" cap="none" strike="noStrike">
                <a:solidFill>
                  <a:schemeClr val="dk1"/>
                </a:solidFill>
              </a:defRPr>
            </a:lvl3pPr>
            <a:lvl4pPr indent="-342900" lvl="3" marL="1828800" marR="0" rtl="0" algn="l">
              <a:lnSpc>
                <a:spcPct val="90000"/>
              </a:lnSpc>
              <a:spcBef>
                <a:spcPts val="500"/>
              </a:spcBef>
              <a:spcAft>
                <a:spcPts val="0"/>
              </a:spcAft>
              <a:buClr>
                <a:schemeClr val="dk1"/>
              </a:buClr>
              <a:buSzPts val="1800"/>
              <a:buChar char="•"/>
              <a:defRPr i="0" sz="1800" u="none" cap="none" strike="noStrike">
                <a:solidFill>
                  <a:schemeClr val="dk1"/>
                </a:solidFill>
              </a:defRPr>
            </a:lvl4pPr>
            <a:lvl5pPr indent="-342900" lvl="4" marL="2286000" marR="0" rtl="0" algn="l">
              <a:lnSpc>
                <a:spcPct val="90000"/>
              </a:lnSpc>
              <a:spcBef>
                <a:spcPts val="500"/>
              </a:spcBef>
              <a:spcAft>
                <a:spcPts val="0"/>
              </a:spcAft>
              <a:buClr>
                <a:schemeClr val="dk1"/>
              </a:buClr>
              <a:buSzPts val="1800"/>
              <a:buChar char="•"/>
              <a:defRPr i="0" sz="1800" u="none" cap="none" strike="noStrike">
                <a:solidFill>
                  <a:schemeClr val="dk1"/>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12" name="Shape 1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hu-HU"/>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Shape 88"/>
          <p:cNvSpPr txBox="1"/>
          <p:nvPr>
            <p:ph type="ctrTitle"/>
          </p:nvPr>
        </p:nvSpPr>
        <p:spPr>
          <a:xfrm>
            <a:off x="1207150" y="0"/>
            <a:ext cx="9144000" cy="35073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1"/>
              </a:buClr>
              <a:buSzPts val="6000"/>
              <a:buFont typeface="Calibri"/>
              <a:buNone/>
            </a:pPr>
            <a:r>
              <a:rPr b="1" lang="hu-HU" sz="7500">
                <a:solidFill>
                  <a:srgbClr val="E20074"/>
                </a:solidFill>
                <a:latin typeface="Arial"/>
                <a:ea typeface="Arial"/>
                <a:cs typeface="Arial"/>
                <a:sym typeface="Arial"/>
              </a:rPr>
              <a:t>S.HOW!</a:t>
            </a:r>
            <a:endParaRPr sz="7500">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6000"/>
              <a:buFont typeface="Calibri"/>
              <a:buNone/>
            </a:pPr>
            <a:r>
              <a:rPr lang="hu-HU" sz="1800">
                <a:solidFill>
                  <a:srgbClr val="000000"/>
                </a:solidFill>
                <a:latin typeface="Arial"/>
                <a:ea typeface="Arial"/>
                <a:cs typeface="Arial"/>
                <a:sym typeface="Arial"/>
              </a:rPr>
              <a:t>S M A R T E R    T O G E T H E R</a:t>
            </a:r>
            <a:endParaRPr sz="1800">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6000"/>
              <a:buFont typeface="Calibri"/>
              <a:buNone/>
            </a:pPr>
            <a:r>
              <a:t/>
            </a:r>
            <a:endParaRPr>
              <a:solidFill>
                <a:srgbClr val="E2007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Shape 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1" lang="hu-HU" sz="3000">
                <a:solidFill>
                  <a:srgbClr val="E20074"/>
                </a:solidFill>
                <a:latin typeface="Arial"/>
                <a:ea typeface="Arial"/>
                <a:cs typeface="Arial"/>
                <a:sym typeface="Arial"/>
              </a:rPr>
              <a:t>PROBLEM </a:t>
            </a:r>
            <a:endParaRPr b="1" sz="3000">
              <a:solidFill>
                <a:srgbClr val="E20074"/>
              </a:solidFill>
              <a:latin typeface="Arial"/>
              <a:ea typeface="Arial"/>
              <a:cs typeface="Arial"/>
              <a:sym typeface="Arial"/>
            </a:endParaRPr>
          </a:p>
        </p:txBody>
      </p:sp>
      <p:sp>
        <p:nvSpPr>
          <p:cNvPr id="95" name="Shape 95"/>
          <p:cNvSpPr txBox="1"/>
          <p:nvPr>
            <p:ph idx="1" type="body"/>
          </p:nvPr>
        </p:nvSpPr>
        <p:spPr>
          <a:xfrm>
            <a:off x="838200" y="1825625"/>
            <a:ext cx="5060700" cy="4351200"/>
          </a:xfrm>
          <a:prstGeom prst="rect">
            <a:avLst/>
          </a:prstGeom>
          <a:noFill/>
          <a:ln>
            <a:noFill/>
          </a:ln>
        </p:spPr>
        <p:txBody>
          <a:bodyPr anchorCtr="0" anchor="t" bIns="45700" lIns="91425" spcFirstLastPara="1" rIns="91425" wrap="square" tIns="45700">
            <a:noAutofit/>
          </a:bodyPr>
          <a:lstStyle/>
          <a:p>
            <a:pPr indent="0" lvl="0" marL="0" marR="0" rtl="0">
              <a:lnSpc>
                <a:spcPct val="90000"/>
              </a:lnSpc>
              <a:spcBef>
                <a:spcPts val="0"/>
              </a:spcBef>
              <a:spcAft>
                <a:spcPts val="0"/>
              </a:spcAft>
              <a:buNone/>
            </a:pPr>
            <a:r>
              <a:rPr lang="hu-HU" sz="1200">
                <a:solidFill>
                  <a:srgbClr val="888888"/>
                </a:solidFill>
                <a:latin typeface="Arial"/>
                <a:ea typeface="Arial"/>
                <a:cs typeface="Arial"/>
                <a:sym typeface="Arial"/>
              </a:rPr>
              <a:t>Most of todays parents doesn’t understand the real role of the digital tools in their children everyday life. They don’t have enough knowledge about what type of apps they use, which platforms are important, how and why they use them.</a:t>
            </a:r>
            <a:endParaRPr sz="1200">
              <a:solidFill>
                <a:srgbClr val="888888"/>
              </a:solidFill>
              <a:latin typeface="Arial"/>
              <a:ea typeface="Arial"/>
              <a:cs typeface="Arial"/>
              <a:sym typeface="Arial"/>
            </a:endParaRPr>
          </a:p>
          <a:p>
            <a:pPr indent="0" lvl="0" marL="0" marR="0" rtl="0">
              <a:lnSpc>
                <a:spcPct val="90000"/>
              </a:lnSpc>
              <a:spcBef>
                <a:spcPts val="0"/>
              </a:spcBef>
              <a:spcAft>
                <a:spcPts val="0"/>
              </a:spcAft>
              <a:buNone/>
            </a:pPr>
            <a:r>
              <a:rPr lang="hu-HU" sz="1400">
                <a:solidFill>
                  <a:srgbClr val="888888"/>
                </a:solidFill>
                <a:latin typeface="Arial"/>
                <a:ea typeface="Arial"/>
                <a:cs typeface="Arial"/>
                <a:sym typeface="Arial"/>
              </a:rPr>
              <a:t>  </a:t>
            </a:r>
            <a:endParaRPr sz="1400">
              <a:solidFill>
                <a:srgbClr val="888888"/>
              </a:solidFill>
              <a:latin typeface="Arial"/>
              <a:ea typeface="Arial"/>
              <a:cs typeface="Arial"/>
              <a:sym typeface="Arial"/>
            </a:endParaRPr>
          </a:p>
          <a:p>
            <a:pPr indent="0" lvl="0" marL="0" marR="0" rtl="0">
              <a:lnSpc>
                <a:spcPct val="90000"/>
              </a:lnSpc>
              <a:spcBef>
                <a:spcPts val="0"/>
              </a:spcBef>
              <a:spcAft>
                <a:spcPts val="0"/>
              </a:spcAft>
              <a:buNone/>
            </a:pPr>
            <a:r>
              <a:rPr b="1" lang="hu-HU" sz="1800">
                <a:latin typeface="Arial"/>
                <a:ea typeface="Arial"/>
                <a:cs typeface="Arial"/>
                <a:sym typeface="Arial"/>
              </a:rPr>
              <a:t>This way they are not able to help them</a:t>
            </a:r>
            <a:br>
              <a:rPr b="1" lang="hu-HU" sz="1800">
                <a:latin typeface="Arial"/>
                <a:ea typeface="Arial"/>
                <a:cs typeface="Arial"/>
                <a:sym typeface="Arial"/>
              </a:rPr>
            </a:br>
            <a:r>
              <a:rPr b="1" lang="hu-HU" sz="1800">
                <a:latin typeface="Arial"/>
                <a:ea typeface="Arial"/>
                <a:cs typeface="Arial"/>
                <a:sym typeface="Arial"/>
              </a:rPr>
              <a:t>to learn how to handle these platforms</a:t>
            </a:r>
            <a:br>
              <a:rPr b="1" lang="hu-HU" sz="1800">
                <a:latin typeface="Arial"/>
                <a:ea typeface="Arial"/>
                <a:cs typeface="Arial"/>
                <a:sym typeface="Arial"/>
              </a:rPr>
            </a:br>
            <a:r>
              <a:rPr b="1" lang="hu-HU" sz="1800">
                <a:latin typeface="Arial"/>
                <a:ea typeface="Arial"/>
                <a:cs typeface="Arial"/>
                <a:sym typeface="Arial"/>
              </a:rPr>
              <a:t>on a responsible way and recognize the possible risks. </a:t>
            </a:r>
            <a:endParaRPr b="1" sz="1800">
              <a:latin typeface="Arial"/>
              <a:ea typeface="Arial"/>
              <a:cs typeface="Arial"/>
              <a:sym typeface="Arial"/>
            </a:endParaRPr>
          </a:p>
          <a:p>
            <a:pPr indent="0" lvl="0" marL="0" marR="0" rtl="0">
              <a:lnSpc>
                <a:spcPct val="90000"/>
              </a:lnSpc>
              <a:spcBef>
                <a:spcPts val="0"/>
              </a:spcBef>
              <a:spcAft>
                <a:spcPts val="0"/>
              </a:spcAft>
              <a:buNone/>
            </a:pPr>
            <a:r>
              <a:t/>
            </a:r>
            <a:endParaRPr b="1" sz="1800">
              <a:latin typeface="Arial"/>
              <a:ea typeface="Arial"/>
              <a:cs typeface="Arial"/>
              <a:sym typeface="Arial"/>
            </a:endParaRPr>
          </a:p>
          <a:p>
            <a:pPr indent="0" lvl="0" marL="0" marR="0" rtl="0">
              <a:lnSpc>
                <a:spcPct val="90000"/>
              </a:lnSpc>
              <a:spcBef>
                <a:spcPts val="0"/>
              </a:spcBef>
              <a:spcAft>
                <a:spcPts val="0"/>
              </a:spcAft>
              <a:buNone/>
            </a:pPr>
            <a:r>
              <a:t/>
            </a:r>
            <a:endParaRPr b="1" sz="1800">
              <a:latin typeface="Arial"/>
              <a:ea typeface="Arial"/>
              <a:cs typeface="Arial"/>
              <a:sym typeface="Arial"/>
            </a:endParaRPr>
          </a:p>
          <a:p>
            <a:pPr indent="0" lvl="0" marL="0" marR="0" rtl="0">
              <a:lnSpc>
                <a:spcPct val="90000"/>
              </a:lnSpc>
              <a:spcBef>
                <a:spcPts val="1000"/>
              </a:spcBef>
              <a:spcAft>
                <a:spcPts val="0"/>
              </a:spcAft>
              <a:buNone/>
            </a:pPr>
            <a:r>
              <a:t/>
            </a:r>
            <a:endParaRPr i="0" sz="1400" u="none" cap="none" strike="noStrike">
              <a:solidFill>
                <a:schemeClr val="dk1"/>
              </a:solidFill>
              <a:latin typeface="Arial"/>
              <a:ea typeface="Arial"/>
              <a:cs typeface="Arial"/>
              <a:sym typeface="Arial"/>
            </a:endParaRPr>
          </a:p>
        </p:txBody>
      </p:sp>
      <p:sp>
        <p:nvSpPr>
          <p:cNvPr id="96" name="Shape 96"/>
          <p:cNvSpPr txBox="1"/>
          <p:nvPr/>
        </p:nvSpPr>
        <p:spPr>
          <a:xfrm>
            <a:off x="6464000" y="1690700"/>
            <a:ext cx="3928800" cy="3000000"/>
          </a:xfrm>
          <a:prstGeom prst="rect">
            <a:avLst/>
          </a:prstGeom>
          <a:noFill/>
          <a:ln>
            <a:noFill/>
          </a:ln>
        </p:spPr>
        <p:txBody>
          <a:bodyPr anchorCtr="0" anchor="t" bIns="91425" lIns="91425" spcFirstLastPara="1" rIns="91425" wrap="square" tIns="91425">
            <a:noAutofit/>
          </a:bodyPr>
          <a:lstStyle/>
          <a:p>
            <a:pPr indent="0" lvl="0" marL="0" rtl="0">
              <a:lnSpc>
                <a:spcPct val="90000"/>
              </a:lnSpc>
              <a:spcBef>
                <a:spcPts val="0"/>
              </a:spcBef>
              <a:spcAft>
                <a:spcPts val="0"/>
              </a:spcAft>
              <a:buNone/>
            </a:pPr>
            <a:r>
              <a:rPr b="1" lang="hu-HU" sz="3000">
                <a:solidFill>
                  <a:srgbClr val="E20074"/>
                </a:solidFill>
              </a:rPr>
              <a:t>Let us S</a:t>
            </a:r>
            <a:r>
              <a:rPr b="1" lang="hu-HU" sz="1000">
                <a:solidFill>
                  <a:srgbClr val="E20074"/>
                </a:solidFill>
              </a:rPr>
              <a:t>how</a:t>
            </a:r>
            <a:r>
              <a:rPr b="1" lang="hu-HU" sz="3000">
                <a:solidFill>
                  <a:srgbClr val="E20074"/>
                </a:solidFill>
              </a:rPr>
              <a:t>.HOW Telekom can help them in this!</a:t>
            </a:r>
            <a:endParaRPr b="1" sz="3000">
              <a:solidFill>
                <a:srgbClr val="E2007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Shape 10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1" i="0" lang="hu-HU" sz="3000" u="none" cap="none" strike="noStrike">
                <a:solidFill>
                  <a:srgbClr val="E20074"/>
                </a:solidFill>
                <a:latin typeface="Arial"/>
                <a:ea typeface="Arial"/>
                <a:cs typeface="Arial"/>
                <a:sym typeface="Arial"/>
              </a:rPr>
              <a:t>INSIGHT</a:t>
            </a:r>
            <a:endParaRPr b="1" sz="3000">
              <a:solidFill>
                <a:srgbClr val="E20074"/>
              </a:solidFill>
              <a:latin typeface="Arial"/>
              <a:ea typeface="Arial"/>
              <a:cs typeface="Arial"/>
              <a:sym typeface="Arial"/>
            </a:endParaRPr>
          </a:p>
        </p:txBody>
      </p:sp>
      <p:sp>
        <p:nvSpPr>
          <p:cNvPr id="103" name="Shape 103"/>
          <p:cNvSpPr txBox="1"/>
          <p:nvPr>
            <p:ph idx="1" type="body"/>
          </p:nvPr>
        </p:nvSpPr>
        <p:spPr>
          <a:xfrm>
            <a:off x="838200" y="1825625"/>
            <a:ext cx="4965900" cy="23295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lang="hu-HU" sz="1200">
                <a:solidFill>
                  <a:srgbClr val="888888"/>
                </a:solidFill>
                <a:latin typeface="Arial"/>
                <a:ea typeface="Arial"/>
                <a:cs typeface="Arial"/>
                <a:sym typeface="Arial"/>
              </a:rPr>
              <a:t>Parents face varied challanges - and some of them not even existed when they where in the same age as their kids. While they are using the same devices and tools, adults might have the feeling, they are</a:t>
            </a:r>
            <a:br>
              <a:rPr lang="hu-HU" sz="1200">
                <a:solidFill>
                  <a:srgbClr val="888888"/>
                </a:solidFill>
                <a:latin typeface="Arial"/>
                <a:ea typeface="Arial"/>
                <a:cs typeface="Arial"/>
                <a:sym typeface="Arial"/>
              </a:rPr>
            </a:br>
            <a:r>
              <a:rPr lang="hu-HU" sz="1200">
                <a:solidFill>
                  <a:srgbClr val="888888"/>
                </a:solidFill>
                <a:latin typeface="Arial"/>
                <a:ea typeface="Arial"/>
                <a:cs typeface="Arial"/>
                <a:sym typeface="Arial"/>
              </a:rPr>
              <a:t>not talking the same language as the youngsters. It may seem, they are not even living in the same world - but its a fact that in the younger generations mind </a:t>
            </a:r>
            <a:endParaRPr sz="1200">
              <a:solidFill>
                <a:srgbClr val="888888"/>
              </a:solidFill>
              <a:latin typeface="Arial"/>
              <a:ea typeface="Arial"/>
              <a:cs typeface="Arial"/>
              <a:sym typeface="Arial"/>
            </a:endParaRPr>
          </a:p>
          <a:p>
            <a:pPr indent="0" lvl="0" marL="0" marR="0" rtl="0" algn="l">
              <a:lnSpc>
                <a:spcPct val="90000"/>
              </a:lnSpc>
              <a:spcBef>
                <a:spcPts val="0"/>
              </a:spcBef>
              <a:spcAft>
                <a:spcPts val="0"/>
              </a:spcAft>
              <a:buNone/>
            </a:pPr>
            <a:r>
              <a:t/>
            </a:r>
            <a:endParaRPr sz="1200">
              <a:solidFill>
                <a:srgbClr val="888888"/>
              </a:solidFill>
              <a:latin typeface="Arial"/>
              <a:ea typeface="Arial"/>
              <a:cs typeface="Arial"/>
              <a:sym typeface="Arial"/>
            </a:endParaRPr>
          </a:p>
          <a:p>
            <a:pPr indent="0" lvl="0" marL="0" marR="0" rtl="0" algn="l">
              <a:lnSpc>
                <a:spcPct val="90000"/>
              </a:lnSpc>
              <a:spcBef>
                <a:spcPts val="0"/>
              </a:spcBef>
              <a:spcAft>
                <a:spcPts val="0"/>
              </a:spcAft>
              <a:buNone/>
            </a:pPr>
            <a:r>
              <a:rPr b="1" lang="hu-HU" sz="1800">
                <a:latin typeface="Arial"/>
                <a:ea typeface="Arial"/>
                <a:cs typeface="Arial"/>
                <a:sym typeface="Arial"/>
              </a:rPr>
              <a:t>There is one world and its Digital!</a:t>
            </a:r>
            <a:endParaRPr b="1" sz="1800">
              <a:latin typeface="Arial"/>
              <a:ea typeface="Arial"/>
              <a:cs typeface="Arial"/>
              <a:sym typeface="Arial"/>
            </a:endParaRPr>
          </a:p>
          <a:p>
            <a:pPr indent="0" lvl="0" marL="0" marR="0" rtl="0" algn="l">
              <a:lnSpc>
                <a:spcPct val="90000"/>
              </a:lnSpc>
              <a:spcBef>
                <a:spcPts val="0"/>
              </a:spcBef>
              <a:spcAft>
                <a:spcPts val="0"/>
              </a:spcAft>
              <a:buNone/>
            </a:pPr>
            <a:r>
              <a:t/>
            </a:r>
            <a:endParaRPr b="1" sz="1200">
              <a:solidFill>
                <a:srgbClr val="888888"/>
              </a:solidFill>
              <a:latin typeface="Arial"/>
              <a:ea typeface="Arial"/>
              <a:cs typeface="Arial"/>
              <a:sym typeface="Arial"/>
            </a:endParaRPr>
          </a:p>
          <a:p>
            <a:pPr indent="0" lvl="0" marL="0" rtl="0">
              <a:spcBef>
                <a:spcPts val="0"/>
              </a:spcBef>
              <a:spcAft>
                <a:spcPts val="0"/>
              </a:spcAft>
              <a:buClr>
                <a:schemeClr val="dk1"/>
              </a:buClr>
              <a:buSzPts val="1100"/>
              <a:buFont typeface="Arial"/>
              <a:buNone/>
            </a:pPr>
            <a:r>
              <a:rPr lang="hu-HU" sz="1200">
                <a:solidFill>
                  <a:srgbClr val="888888"/>
                </a:solidFill>
                <a:latin typeface="Arial"/>
                <a:ea typeface="Arial"/>
                <a:cs typeface="Arial"/>
                <a:sym typeface="Arial"/>
              </a:rPr>
              <a:t>Both of them have to deal with the challanges of this and help</a:t>
            </a:r>
            <a:br>
              <a:rPr lang="hu-HU" sz="1200">
                <a:solidFill>
                  <a:srgbClr val="888888"/>
                </a:solidFill>
                <a:latin typeface="Arial"/>
                <a:ea typeface="Arial"/>
                <a:cs typeface="Arial"/>
                <a:sym typeface="Arial"/>
              </a:rPr>
            </a:br>
            <a:r>
              <a:rPr lang="hu-HU" sz="1200">
                <a:solidFill>
                  <a:srgbClr val="888888"/>
                </a:solidFill>
                <a:latin typeface="Arial"/>
                <a:ea typeface="Arial"/>
                <a:cs typeface="Arial"/>
                <a:sym typeface="Arial"/>
              </a:rPr>
              <a:t>to make the most out of it.</a:t>
            </a:r>
            <a:endParaRPr sz="1200">
              <a:solidFill>
                <a:srgbClr val="888888"/>
              </a:solidFill>
              <a:latin typeface="Arial"/>
              <a:ea typeface="Arial"/>
              <a:cs typeface="Arial"/>
              <a:sym typeface="Arial"/>
            </a:endParaRPr>
          </a:p>
          <a:p>
            <a:pPr indent="0" lvl="0" marL="0" marR="0" rtl="0" algn="l">
              <a:lnSpc>
                <a:spcPct val="90000"/>
              </a:lnSpc>
              <a:spcBef>
                <a:spcPts val="0"/>
              </a:spcBef>
              <a:spcAft>
                <a:spcPts val="0"/>
              </a:spcAft>
              <a:buNone/>
            </a:pPr>
            <a:r>
              <a:t/>
            </a:r>
            <a:endParaRPr b="1" sz="1200">
              <a:solidFill>
                <a:srgbClr val="888888"/>
              </a:solidFill>
              <a:latin typeface="Arial"/>
              <a:ea typeface="Arial"/>
              <a:cs typeface="Arial"/>
              <a:sym typeface="Arial"/>
            </a:endParaRPr>
          </a:p>
        </p:txBody>
      </p:sp>
      <p:sp>
        <p:nvSpPr>
          <p:cNvPr id="104" name="Shape 104"/>
          <p:cNvSpPr txBox="1"/>
          <p:nvPr/>
        </p:nvSpPr>
        <p:spPr>
          <a:xfrm>
            <a:off x="6256025" y="3033125"/>
            <a:ext cx="4337700" cy="2150400"/>
          </a:xfrm>
          <a:prstGeom prst="rect">
            <a:avLst/>
          </a:prstGeom>
          <a:noFill/>
          <a:ln>
            <a:noFill/>
          </a:ln>
        </p:spPr>
        <p:txBody>
          <a:bodyPr anchorCtr="0" anchor="t" bIns="91425" lIns="91425" spcFirstLastPara="1" rIns="91425" wrap="square" tIns="91425">
            <a:noAutofit/>
          </a:bodyPr>
          <a:lstStyle/>
          <a:p>
            <a:pPr indent="0" lvl="0" marL="0" rtl="0">
              <a:lnSpc>
                <a:spcPct val="90000"/>
              </a:lnSpc>
              <a:spcBef>
                <a:spcPts val="0"/>
              </a:spcBef>
              <a:spcAft>
                <a:spcPts val="0"/>
              </a:spcAft>
              <a:buNone/>
            </a:pPr>
            <a:r>
              <a:rPr b="1" lang="hu-HU" sz="1800">
                <a:solidFill>
                  <a:srgbClr val="E20074"/>
                </a:solidFill>
              </a:rPr>
              <a:t>To be a supportive parent in a long term they have to be an informed citizen of the Smart World too.</a:t>
            </a:r>
            <a:endParaRPr b="1" sz="1800">
              <a:solidFill>
                <a:srgbClr val="E20074"/>
              </a:solidFill>
            </a:endParaRPr>
          </a:p>
        </p:txBody>
      </p:sp>
      <p:sp>
        <p:nvSpPr>
          <p:cNvPr id="105" name="Shape 105"/>
          <p:cNvSpPr txBox="1"/>
          <p:nvPr/>
        </p:nvSpPr>
        <p:spPr>
          <a:xfrm>
            <a:off x="6256025" y="1690825"/>
            <a:ext cx="4337700" cy="1882800"/>
          </a:xfrm>
          <a:prstGeom prst="rect">
            <a:avLst/>
          </a:prstGeom>
          <a:noFill/>
          <a:ln>
            <a:noFill/>
          </a:ln>
        </p:spPr>
        <p:txBody>
          <a:bodyPr anchorCtr="0" anchor="t" bIns="91425" lIns="91425" spcFirstLastPara="1" rIns="91425" wrap="square" tIns="91425">
            <a:noAutofit/>
          </a:bodyPr>
          <a:lstStyle/>
          <a:p>
            <a:pPr indent="0" lvl="0" marL="0" rtl="0">
              <a:lnSpc>
                <a:spcPct val="90000"/>
              </a:lnSpc>
              <a:spcBef>
                <a:spcPts val="0"/>
              </a:spcBef>
              <a:spcAft>
                <a:spcPts val="0"/>
              </a:spcAft>
              <a:buNone/>
            </a:pPr>
            <a:r>
              <a:rPr b="1" lang="hu-HU" sz="1800">
                <a:solidFill>
                  <a:srgbClr val="E20074"/>
                </a:solidFill>
              </a:rPr>
              <a:t>They have to learn</a:t>
            </a:r>
            <a:r>
              <a:rPr b="1" lang="hu-HU" sz="1800">
                <a:solidFill>
                  <a:srgbClr val="E20074"/>
                </a:solidFill>
              </a:rPr>
              <a:t> to be a responsible user even in a young age - therefor their parents experience, support and knowledge might help. </a:t>
            </a:r>
            <a:endParaRPr b="1" sz="1800">
              <a:solidFill>
                <a:srgbClr val="E2007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838200" y="365125"/>
            <a:ext cx="10515600" cy="13257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b="1" lang="hu-HU" sz="3000">
                <a:solidFill>
                  <a:srgbClr val="E20074"/>
                </a:solidFill>
                <a:latin typeface="Arial"/>
                <a:ea typeface="Arial"/>
                <a:cs typeface="Arial"/>
                <a:sym typeface="Arial"/>
              </a:rPr>
              <a:t>SOLUTION</a:t>
            </a:r>
            <a:endParaRPr b="1" sz="3000">
              <a:solidFill>
                <a:srgbClr val="E20074"/>
              </a:solidFill>
              <a:latin typeface="Arial"/>
              <a:ea typeface="Arial"/>
              <a:cs typeface="Arial"/>
              <a:sym typeface="Arial"/>
            </a:endParaRPr>
          </a:p>
        </p:txBody>
      </p:sp>
      <p:sp>
        <p:nvSpPr>
          <p:cNvPr id="112" name="Shape 112"/>
          <p:cNvSpPr txBox="1"/>
          <p:nvPr>
            <p:ph type="title"/>
          </p:nvPr>
        </p:nvSpPr>
        <p:spPr>
          <a:xfrm>
            <a:off x="838200" y="4335950"/>
            <a:ext cx="4096200" cy="1464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hu-HU" sz="1400">
                <a:latin typeface="Arial"/>
                <a:ea typeface="Arial"/>
                <a:cs typeface="Arial"/>
                <a:sym typeface="Arial"/>
              </a:rPr>
              <a:t>USER GENENERATED CONTENT</a:t>
            </a:r>
            <a:endParaRPr sz="1400">
              <a:latin typeface="Arial"/>
              <a:ea typeface="Arial"/>
              <a:cs typeface="Arial"/>
              <a:sym typeface="Arial"/>
            </a:endParaRPr>
          </a:p>
          <a:p>
            <a:pPr indent="0" lvl="0" marL="0">
              <a:spcBef>
                <a:spcPts val="0"/>
              </a:spcBef>
              <a:spcAft>
                <a:spcPts val="0"/>
              </a:spcAft>
              <a:buNone/>
            </a:pPr>
            <a:r>
              <a:t/>
            </a:r>
            <a:endParaRPr sz="1400">
              <a:solidFill>
                <a:srgbClr val="E20074"/>
              </a:solidFill>
              <a:latin typeface="Arial"/>
              <a:ea typeface="Arial"/>
              <a:cs typeface="Arial"/>
              <a:sym typeface="Arial"/>
            </a:endParaRPr>
          </a:p>
          <a:p>
            <a:pPr indent="0" lvl="0" marL="0" rtl="0">
              <a:spcBef>
                <a:spcPts val="0"/>
              </a:spcBef>
              <a:spcAft>
                <a:spcPts val="0"/>
              </a:spcAft>
              <a:buNone/>
            </a:pPr>
            <a:r>
              <a:rPr b="1" lang="hu-HU" sz="2200">
                <a:solidFill>
                  <a:srgbClr val="E20074"/>
                </a:solidFill>
                <a:latin typeface="Arial"/>
                <a:ea typeface="Arial"/>
                <a:cs typeface="Arial"/>
                <a:sym typeface="Arial"/>
              </a:rPr>
              <a:t>MADE BY YOUNGSTERS</a:t>
            </a:r>
            <a:endParaRPr sz="2200"/>
          </a:p>
        </p:txBody>
      </p:sp>
      <p:sp>
        <p:nvSpPr>
          <p:cNvPr id="113" name="Shape 113"/>
          <p:cNvSpPr txBox="1"/>
          <p:nvPr>
            <p:ph type="title"/>
          </p:nvPr>
        </p:nvSpPr>
        <p:spPr>
          <a:xfrm>
            <a:off x="4873375" y="4335938"/>
            <a:ext cx="3284100" cy="1464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hu-HU" sz="1400">
                <a:latin typeface="Arial"/>
                <a:ea typeface="Arial"/>
                <a:cs typeface="Arial"/>
                <a:sym typeface="Arial"/>
              </a:rPr>
              <a:t>GAMIFICATION</a:t>
            </a:r>
            <a:endParaRPr sz="1400">
              <a:latin typeface="Arial"/>
              <a:ea typeface="Arial"/>
              <a:cs typeface="Arial"/>
              <a:sym typeface="Arial"/>
            </a:endParaRPr>
          </a:p>
          <a:p>
            <a:pPr indent="0" lvl="0" marL="0" rtl="0">
              <a:spcBef>
                <a:spcPts val="0"/>
              </a:spcBef>
              <a:spcAft>
                <a:spcPts val="0"/>
              </a:spcAft>
              <a:buNone/>
            </a:pPr>
            <a:r>
              <a:t/>
            </a:r>
            <a:endParaRPr sz="1400">
              <a:latin typeface="Arial"/>
              <a:ea typeface="Arial"/>
              <a:cs typeface="Arial"/>
              <a:sym typeface="Arial"/>
            </a:endParaRPr>
          </a:p>
          <a:p>
            <a:pPr indent="0" lvl="0" marL="0" rtl="0">
              <a:spcBef>
                <a:spcPts val="0"/>
              </a:spcBef>
              <a:spcAft>
                <a:spcPts val="0"/>
              </a:spcAft>
              <a:buNone/>
            </a:pPr>
            <a:r>
              <a:rPr b="1" lang="hu-HU" sz="2200">
                <a:solidFill>
                  <a:srgbClr val="E20074"/>
                </a:solidFill>
                <a:latin typeface="Arial"/>
                <a:ea typeface="Arial"/>
                <a:cs typeface="Arial"/>
                <a:sym typeface="Arial"/>
              </a:rPr>
              <a:t>FOR THE PARENTS</a:t>
            </a:r>
            <a:endParaRPr sz="2200"/>
          </a:p>
        </p:txBody>
      </p:sp>
      <p:sp>
        <p:nvSpPr>
          <p:cNvPr id="114" name="Shape 114"/>
          <p:cNvSpPr txBox="1"/>
          <p:nvPr>
            <p:ph type="title"/>
          </p:nvPr>
        </p:nvSpPr>
        <p:spPr>
          <a:xfrm>
            <a:off x="8263250" y="4335938"/>
            <a:ext cx="3284100" cy="1464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hu-HU" sz="1400">
                <a:latin typeface="Arial"/>
                <a:ea typeface="Arial"/>
                <a:cs typeface="Arial"/>
                <a:sym typeface="Arial"/>
              </a:rPr>
              <a:t>S.HOW EDUTAINMENT PROGRAM</a:t>
            </a:r>
            <a:endParaRPr sz="1400">
              <a:latin typeface="Arial"/>
              <a:ea typeface="Arial"/>
              <a:cs typeface="Arial"/>
              <a:sym typeface="Arial"/>
            </a:endParaRPr>
          </a:p>
          <a:p>
            <a:pPr indent="0" lvl="0" marL="0" rtl="0">
              <a:spcBef>
                <a:spcPts val="0"/>
              </a:spcBef>
              <a:spcAft>
                <a:spcPts val="0"/>
              </a:spcAft>
              <a:buNone/>
            </a:pPr>
            <a:r>
              <a:t/>
            </a:r>
            <a:endParaRPr sz="1400">
              <a:latin typeface="Arial"/>
              <a:ea typeface="Arial"/>
              <a:cs typeface="Arial"/>
              <a:sym typeface="Arial"/>
            </a:endParaRPr>
          </a:p>
          <a:p>
            <a:pPr indent="0" lvl="0" marL="0" rtl="0">
              <a:spcBef>
                <a:spcPts val="0"/>
              </a:spcBef>
              <a:spcAft>
                <a:spcPts val="0"/>
              </a:spcAft>
              <a:buNone/>
            </a:pPr>
            <a:r>
              <a:rPr b="1" lang="hu-HU" sz="2200">
                <a:solidFill>
                  <a:srgbClr val="E20074"/>
                </a:solidFill>
                <a:latin typeface="Arial"/>
                <a:ea typeface="Arial"/>
                <a:cs typeface="Arial"/>
                <a:sym typeface="Arial"/>
              </a:rPr>
              <a:t>FOR THE SOCIETY</a:t>
            </a:r>
            <a:endParaRPr b="1" sz="2200">
              <a:solidFill>
                <a:srgbClr val="E20074"/>
              </a:solidFill>
              <a:latin typeface="Arial"/>
              <a:ea typeface="Arial"/>
              <a:cs typeface="Arial"/>
              <a:sym typeface="Arial"/>
            </a:endParaRPr>
          </a:p>
          <a:p>
            <a:pPr indent="0" lvl="0" marL="0" rtl="0">
              <a:spcBef>
                <a:spcPts val="0"/>
              </a:spcBef>
              <a:spcAft>
                <a:spcPts val="0"/>
              </a:spcAft>
              <a:buNone/>
            </a:pPr>
            <a:r>
              <a:rPr lang="hu-HU" sz="2400">
                <a:latin typeface="Arial"/>
                <a:ea typeface="Arial"/>
                <a:cs typeface="Arial"/>
                <a:sym typeface="Arial"/>
              </a:rPr>
              <a:t>  </a:t>
            </a:r>
            <a:endParaRPr sz="2400">
              <a:latin typeface="Arial"/>
              <a:ea typeface="Arial"/>
              <a:cs typeface="Arial"/>
              <a:sym typeface="Arial"/>
            </a:endParaRPr>
          </a:p>
        </p:txBody>
      </p:sp>
      <p:sp>
        <p:nvSpPr>
          <p:cNvPr id="115" name="Shape 115"/>
          <p:cNvSpPr txBox="1"/>
          <p:nvPr/>
        </p:nvSpPr>
        <p:spPr>
          <a:xfrm>
            <a:off x="3877775" y="4092463"/>
            <a:ext cx="1354200" cy="13257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hu-HU" sz="3000">
                <a:solidFill>
                  <a:schemeClr val="dk1"/>
                </a:solidFill>
              </a:rPr>
              <a:t>+</a:t>
            </a:r>
            <a:endParaRPr b="1" sz="3000">
              <a:solidFill>
                <a:schemeClr val="dk1"/>
              </a:solidFill>
            </a:endParaRPr>
          </a:p>
        </p:txBody>
      </p:sp>
      <p:sp>
        <p:nvSpPr>
          <p:cNvPr id="116" name="Shape 116"/>
          <p:cNvSpPr txBox="1"/>
          <p:nvPr/>
        </p:nvSpPr>
        <p:spPr>
          <a:xfrm>
            <a:off x="7284475" y="4092463"/>
            <a:ext cx="1354200" cy="13257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hu-HU" sz="3000">
                <a:solidFill>
                  <a:schemeClr val="dk1"/>
                </a:solidFill>
              </a:rPr>
              <a:t>=</a:t>
            </a:r>
            <a:endParaRPr b="1" sz="3000">
              <a:solidFill>
                <a:schemeClr val="dk1"/>
              </a:solidFill>
            </a:endParaRPr>
          </a:p>
        </p:txBody>
      </p:sp>
      <p:sp>
        <p:nvSpPr>
          <p:cNvPr id="117" name="Shape 117"/>
          <p:cNvSpPr txBox="1"/>
          <p:nvPr>
            <p:ph idx="1" type="body"/>
          </p:nvPr>
        </p:nvSpPr>
        <p:spPr>
          <a:xfrm>
            <a:off x="838200" y="5265763"/>
            <a:ext cx="3284100" cy="2625900"/>
          </a:xfrm>
          <a:prstGeom prst="rect">
            <a:avLst/>
          </a:prstGeom>
        </p:spPr>
        <p:txBody>
          <a:bodyPr anchorCtr="0" anchor="t" bIns="91425" lIns="91425" spcFirstLastPara="1" rIns="91425" wrap="square" tIns="91425">
            <a:noAutofit/>
          </a:bodyPr>
          <a:lstStyle/>
          <a:p>
            <a:pPr indent="0" lvl="0" marL="0" rtl="0">
              <a:spcBef>
                <a:spcPts val="1000"/>
              </a:spcBef>
              <a:spcAft>
                <a:spcPts val="0"/>
              </a:spcAft>
              <a:buNone/>
            </a:pPr>
            <a:r>
              <a:rPr lang="hu-HU" sz="1200">
                <a:solidFill>
                  <a:srgbClr val="888888"/>
                </a:solidFill>
                <a:latin typeface="Arial"/>
                <a:ea typeface="Arial"/>
                <a:cs typeface="Arial"/>
                <a:sym typeface="Arial"/>
              </a:rPr>
              <a:t>N</a:t>
            </a:r>
            <a:r>
              <a:rPr lang="hu-HU" sz="1200">
                <a:solidFill>
                  <a:srgbClr val="888888"/>
                </a:solidFill>
                <a:latin typeface="Arial"/>
                <a:ea typeface="Arial"/>
                <a:cs typeface="Arial"/>
                <a:sym typeface="Arial"/>
              </a:rPr>
              <a:t>ative user insights from the children by uploaded 60 sec short videos. </a:t>
            </a:r>
            <a:endParaRPr sz="1200">
              <a:solidFill>
                <a:srgbClr val="888888"/>
              </a:solidFill>
              <a:latin typeface="Arial"/>
              <a:ea typeface="Arial"/>
              <a:cs typeface="Arial"/>
              <a:sym typeface="Arial"/>
            </a:endParaRPr>
          </a:p>
        </p:txBody>
      </p:sp>
      <p:sp>
        <p:nvSpPr>
          <p:cNvPr id="118" name="Shape 118"/>
          <p:cNvSpPr txBox="1"/>
          <p:nvPr>
            <p:ph idx="1" type="body"/>
          </p:nvPr>
        </p:nvSpPr>
        <p:spPr>
          <a:xfrm>
            <a:off x="4873375" y="5265763"/>
            <a:ext cx="3284100" cy="2625900"/>
          </a:xfrm>
          <a:prstGeom prst="rect">
            <a:avLst/>
          </a:prstGeom>
        </p:spPr>
        <p:txBody>
          <a:bodyPr anchorCtr="0" anchor="t" bIns="91425" lIns="91425" spcFirstLastPara="1" rIns="91425" wrap="square" tIns="91425">
            <a:noAutofit/>
          </a:bodyPr>
          <a:lstStyle/>
          <a:p>
            <a:pPr indent="0" lvl="0" marL="0" rtl="0">
              <a:spcBef>
                <a:spcPts val="1000"/>
              </a:spcBef>
              <a:spcAft>
                <a:spcPts val="0"/>
              </a:spcAft>
              <a:buNone/>
            </a:pPr>
            <a:r>
              <a:rPr lang="hu-HU" sz="1200">
                <a:solidFill>
                  <a:srgbClr val="888888"/>
                </a:solidFill>
                <a:latin typeface="Arial"/>
                <a:ea typeface="Arial"/>
                <a:cs typeface="Arial"/>
                <a:sym typeface="Arial"/>
              </a:rPr>
              <a:t>From the content of the children’s videos we create a webapp </a:t>
            </a:r>
            <a:r>
              <a:rPr lang="hu-HU" sz="1200">
                <a:solidFill>
                  <a:srgbClr val="888888"/>
                </a:solidFill>
                <a:latin typeface="Arial"/>
                <a:ea typeface="Arial"/>
                <a:cs typeface="Arial"/>
                <a:sym typeface="Arial"/>
              </a:rPr>
              <a:t>game for the adults.</a:t>
            </a:r>
            <a:endParaRPr sz="1200">
              <a:solidFill>
                <a:srgbClr val="888888"/>
              </a:solidFill>
              <a:latin typeface="Arial"/>
              <a:ea typeface="Arial"/>
              <a:cs typeface="Arial"/>
              <a:sym typeface="Arial"/>
            </a:endParaRPr>
          </a:p>
        </p:txBody>
      </p:sp>
      <p:sp>
        <p:nvSpPr>
          <p:cNvPr id="119" name="Shape 119"/>
          <p:cNvSpPr txBox="1"/>
          <p:nvPr>
            <p:ph idx="1" type="body"/>
          </p:nvPr>
        </p:nvSpPr>
        <p:spPr>
          <a:xfrm>
            <a:off x="8263250" y="5265763"/>
            <a:ext cx="3284100" cy="2625900"/>
          </a:xfrm>
          <a:prstGeom prst="rect">
            <a:avLst/>
          </a:prstGeom>
        </p:spPr>
        <p:txBody>
          <a:bodyPr anchorCtr="0" anchor="t" bIns="91425" lIns="91425" spcFirstLastPara="1" rIns="91425" wrap="square" tIns="91425">
            <a:noAutofit/>
          </a:bodyPr>
          <a:lstStyle/>
          <a:p>
            <a:pPr indent="0" lvl="0" marL="0" rtl="0">
              <a:spcBef>
                <a:spcPts val="1000"/>
              </a:spcBef>
              <a:spcAft>
                <a:spcPts val="0"/>
              </a:spcAft>
              <a:buNone/>
            </a:pPr>
            <a:r>
              <a:rPr lang="hu-HU" sz="1200">
                <a:solidFill>
                  <a:srgbClr val="888888"/>
                </a:solidFill>
                <a:latin typeface="Arial"/>
                <a:ea typeface="Arial"/>
                <a:cs typeface="Arial"/>
                <a:sym typeface="Arial"/>
              </a:rPr>
              <a:t>We share the learnings in an integrated digital campaign.  </a:t>
            </a:r>
            <a:endParaRPr sz="1200">
              <a:solidFill>
                <a:srgbClr val="888888"/>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Shape 124"/>
          <p:cNvSpPr txBox="1"/>
          <p:nvPr>
            <p:ph type="title"/>
          </p:nvPr>
        </p:nvSpPr>
        <p:spPr>
          <a:xfrm>
            <a:off x="838200" y="365125"/>
            <a:ext cx="6935700" cy="1325700"/>
          </a:xfrm>
          <a:prstGeom prst="rect">
            <a:avLst/>
          </a:prstGeom>
          <a:noFill/>
          <a:ln>
            <a:noFill/>
          </a:ln>
        </p:spPr>
        <p:txBody>
          <a:bodyPr anchorCtr="0" anchor="ctr" bIns="45700" lIns="91425" spcFirstLastPara="1" rIns="91425" wrap="square" tIns="45700">
            <a:noAutofit/>
          </a:bodyPr>
          <a:lstStyle/>
          <a:p>
            <a:pPr indent="0" lvl="0" marL="0" rtl="0">
              <a:lnSpc>
                <a:spcPct val="90000"/>
              </a:lnSpc>
              <a:spcBef>
                <a:spcPts val="1000"/>
              </a:spcBef>
              <a:spcAft>
                <a:spcPts val="0"/>
              </a:spcAft>
              <a:buNone/>
            </a:pPr>
            <a:r>
              <a:rPr b="1" lang="hu-HU" sz="3000">
                <a:solidFill>
                  <a:srgbClr val="E20074"/>
                </a:solidFill>
                <a:latin typeface="Arial"/>
                <a:ea typeface="Arial"/>
                <a:cs typeface="Arial"/>
                <a:sym typeface="Arial"/>
              </a:rPr>
              <a:t>THE CONTEST</a:t>
            </a:r>
            <a:endParaRPr b="1" sz="3000">
              <a:solidFill>
                <a:srgbClr val="E20074"/>
              </a:solidFill>
              <a:latin typeface="Arial"/>
              <a:ea typeface="Arial"/>
              <a:cs typeface="Arial"/>
              <a:sym typeface="Arial"/>
            </a:endParaRPr>
          </a:p>
        </p:txBody>
      </p:sp>
      <p:sp>
        <p:nvSpPr>
          <p:cNvPr id="125" name="Shape 125"/>
          <p:cNvSpPr txBox="1"/>
          <p:nvPr>
            <p:ph idx="1" type="body"/>
          </p:nvPr>
        </p:nvSpPr>
        <p:spPr>
          <a:xfrm>
            <a:off x="838200" y="1690825"/>
            <a:ext cx="5629500" cy="4351500"/>
          </a:xfrm>
          <a:prstGeom prst="rect">
            <a:avLst/>
          </a:prstGeom>
          <a:noFill/>
          <a:ln>
            <a:noFill/>
          </a:ln>
        </p:spPr>
        <p:txBody>
          <a:bodyPr anchorCtr="0" anchor="t" bIns="45700" lIns="91425" spcFirstLastPara="1" rIns="91425" wrap="square" tIns="45700">
            <a:noAutofit/>
          </a:bodyPr>
          <a:lstStyle/>
          <a:p>
            <a:pPr indent="0" lvl="0" marL="0">
              <a:spcBef>
                <a:spcPts val="1000"/>
              </a:spcBef>
              <a:spcAft>
                <a:spcPts val="0"/>
              </a:spcAft>
              <a:buClr>
                <a:schemeClr val="dk1"/>
              </a:buClr>
              <a:buSzPts val="1100"/>
              <a:buFont typeface="Arial"/>
              <a:buNone/>
            </a:pPr>
            <a:r>
              <a:rPr b="1" lang="hu-HU" sz="1800">
                <a:latin typeface="Arial"/>
                <a:ea typeface="Arial"/>
                <a:cs typeface="Arial"/>
                <a:sym typeface="Arial"/>
              </a:rPr>
              <a:t>Who else could give us a proper insight</a:t>
            </a:r>
            <a:br>
              <a:rPr b="1" lang="hu-HU" sz="1800">
                <a:latin typeface="Arial"/>
                <a:ea typeface="Arial"/>
                <a:cs typeface="Arial"/>
                <a:sym typeface="Arial"/>
              </a:rPr>
            </a:br>
            <a:r>
              <a:rPr b="1" lang="hu-HU" sz="1800">
                <a:latin typeface="Arial"/>
                <a:ea typeface="Arial"/>
                <a:cs typeface="Arial"/>
                <a:sym typeface="Arial"/>
              </a:rPr>
              <a:t>than a digital native child?</a:t>
            </a:r>
            <a:endParaRPr b="1" sz="1800">
              <a:latin typeface="Arial"/>
              <a:ea typeface="Arial"/>
              <a:cs typeface="Arial"/>
              <a:sym typeface="Arial"/>
            </a:endParaRPr>
          </a:p>
          <a:p>
            <a:pPr indent="0" lvl="0" marL="0">
              <a:spcBef>
                <a:spcPts val="1000"/>
              </a:spcBef>
              <a:spcAft>
                <a:spcPts val="0"/>
              </a:spcAft>
              <a:buNone/>
            </a:pPr>
            <a:r>
              <a:t/>
            </a:r>
            <a:endParaRPr b="1" sz="1800">
              <a:latin typeface="Arial"/>
              <a:ea typeface="Arial"/>
              <a:cs typeface="Arial"/>
              <a:sym typeface="Arial"/>
            </a:endParaRPr>
          </a:p>
          <a:p>
            <a:pPr indent="0" lvl="0" marL="0" rtl="0">
              <a:spcBef>
                <a:spcPts val="1000"/>
              </a:spcBef>
              <a:spcAft>
                <a:spcPts val="0"/>
              </a:spcAft>
              <a:buNone/>
            </a:pPr>
            <a:r>
              <a:rPr b="1" lang="hu-HU" sz="1800">
                <a:solidFill>
                  <a:srgbClr val="E20074"/>
                </a:solidFill>
                <a:latin typeface="Arial"/>
                <a:ea typeface="Arial"/>
                <a:cs typeface="Arial"/>
                <a:sym typeface="Arial"/>
              </a:rPr>
              <a:t>LOADS OF DIGITAL NATIVES, FOR SURE!</a:t>
            </a:r>
            <a:endParaRPr b="1" sz="1800">
              <a:solidFill>
                <a:srgbClr val="E20074"/>
              </a:solidFill>
              <a:latin typeface="Arial"/>
              <a:ea typeface="Arial"/>
              <a:cs typeface="Arial"/>
              <a:sym typeface="Arial"/>
            </a:endParaRPr>
          </a:p>
          <a:p>
            <a:pPr indent="0" lvl="0" marL="0" rtl="0">
              <a:spcBef>
                <a:spcPts val="1000"/>
              </a:spcBef>
              <a:spcAft>
                <a:spcPts val="0"/>
              </a:spcAft>
              <a:buNone/>
            </a:pPr>
            <a:r>
              <a:rPr lang="hu-HU" sz="1200">
                <a:solidFill>
                  <a:srgbClr val="888888"/>
                </a:solidFill>
                <a:latin typeface="Arial"/>
                <a:ea typeface="Arial"/>
                <a:cs typeface="Arial"/>
                <a:sym typeface="Arial"/>
              </a:rPr>
              <a:t>Telekom presents the content.S.HOW! competition for 10 -18 years old youngsters. The applicants have to upload a max 60 sec long video where they are talking about what do they do in their free time - online. This way we collect real insights what we use to create an edutaining game for adults.</a:t>
            </a:r>
            <a:br>
              <a:rPr lang="hu-HU" sz="1200">
                <a:solidFill>
                  <a:srgbClr val="888888"/>
                </a:solidFill>
                <a:latin typeface="Arial"/>
                <a:ea typeface="Arial"/>
                <a:cs typeface="Arial"/>
                <a:sym typeface="Arial"/>
              </a:rPr>
            </a:br>
            <a:endParaRPr sz="1200">
              <a:solidFill>
                <a:srgbClr val="888888"/>
              </a:solidFill>
              <a:latin typeface="Arial"/>
              <a:ea typeface="Arial"/>
              <a:cs typeface="Arial"/>
              <a:sym typeface="Arial"/>
            </a:endParaRPr>
          </a:p>
          <a:p>
            <a:pPr indent="0" lvl="0" marL="0" rtl="0">
              <a:spcBef>
                <a:spcPts val="1000"/>
              </a:spcBef>
              <a:spcAft>
                <a:spcPts val="0"/>
              </a:spcAft>
              <a:buNone/>
            </a:pPr>
            <a:r>
              <a:rPr b="1" lang="hu-HU" sz="1800">
                <a:solidFill>
                  <a:srgbClr val="E20074"/>
                </a:solidFill>
                <a:latin typeface="Arial"/>
                <a:ea typeface="Arial"/>
                <a:cs typeface="Arial"/>
                <a:sym typeface="Arial"/>
              </a:rPr>
              <a:t>BUT WHY WOULD THEY PARTICIPATE? </a:t>
            </a:r>
            <a:endParaRPr b="1" sz="1800">
              <a:solidFill>
                <a:srgbClr val="E20074"/>
              </a:solidFill>
              <a:latin typeface="Arial"/>
              <a:ea typeface="Arial"/>
              <a:cs typeface="Arial"/>
              <a:sym typeface="Arial"/>
            </a:endParaRPr>
          </a:p>
          <a:p>
            <a:pPr indent="0" lvl="0" marL="0" rtl="0">
              <a:spcBef>
                <a:spcPts val="1000"/>
              </a:spcBef>
              <a:spcAft>
                <a:spcPts val="0"/>
              </a:spcAft>
              <a:buNone/>
            </a:pPr>
            <a:r>
              <a:rPr lang="hu-HU" sz="1200">
                <a:solidFill>
                  <a:srgbClr val="888888"/>
                </a:solidFill>
                <a:latin typeface="Arial"/>
                <a:ea typeface="Arial"/>
                <a:cs typeface="Arial"/>
                <a:sym typeface="Arial"/>
              </a:rPr>
              <a:t>To win the ‘</a:t>
            </a:r>
            <a:r>
              <a:rPr i="1" lang="hu-HU" sz="1200">
                <a:solidFill>
                  <a:srgbClr val="888888"/>
                </a:solidFill>
                <a:latin typeface="Arial"/>
                <a:ea typeface="Arial"/>
                <a:cs typeface="Arial"/>
                <a:sym typeface="Arial"/>
              </a:rPr>
              <a:t>Smart Ambassador</a:t>
            </a:r>
            <a:r>
              <a:rPr lang="hu-HU" sz="1200">
                <a:solidFill>
                  <a:srgbClr val="888888"/>
                </a:solidFill>
                <a:latin typeface="Arial"/>
                <a:ea typeface="Arial"/>
                <a:cs typeface="Arial"/>
                <a:sym typeface="Arial"/>
              </a:rPr>
              <a:t>’ award which includes a package of: the smartest smart phone ever (the actual trending high-end mobile device) with 1 year unlimited data package and - based on the winners age- a selection of Telekom sponsored event tickets (eg. festivals, sport tournaments etc). </a:t>
            </a:r>
            <a:endParaRPr sz="1200">
              <a:solidFill>
                <a:srgbClr val="888888"/>
              </a:solidFill>
              <a:latin typeface="Arial"/>
              <a:ea typeface="Arial"/>
              <a:cs typeface="Arial"/>
              <a:sym typeface="Arial"/>
            </a:endParaRPr>
          </a:p>
          <a:p>
            <a:pPr indent="0" lvl="0" marL="0" rtl="0">
              <a:spcBef>
                <a:spcPts val="1000"/>
              </a:spcBef>
              <a:spcAft>
                <a:spcPts val="0"/>
              </a:spcAft>
              <a:buNone/>
            </a:pPr>
            <a:r>
              <a:t/>
            </a:r>
            <a:endParaRPr sz="1200">
              <a:solidFill>
                <a:srgbClr val="888888"/>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9" name="Shape 129"/>
        <p:cNvGrpSpPr/>
        <p:nvPr/>
      </p:nvGrpSpPr>
      <p:grpSpPr>
        <a:xfrm>
          <a:off x="0" y="0"/>
          <a:ext cx="0" cy="0"/>
          <a:chOff x="0" y="0"/>
          <a:chExt cx="0" cy="0"/>
        </a:xfrm>
      </p:grpSpPr>
      <p:sp>
        <p:nvSpPr>
          <p:cNvPr id="130" name="Shape 1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1" lang="hu-HU" sz="3000">
                <a:solidFill>
                  <a:srgbClr val="E20074"/>
                </a:solidFill>
                <a:latin typeface="Arial"/>
                <a:ea typeface="Arial"/>
                <a:cs typeface="Arial"/>
                <a:sym typeface="Arial"/>
              </a:rPr>
              <a:t>THE GAME</a:t>
            </a:r>
            <a:endParaRPr b="1" sz="3000">
              <a:solidFill>
                <a:srgbClr val="E20074"/>
              </a:solidFill>
              <a:latin typeface="Arial"/>
              <a:ea typeface="Arial"/>
              <a:cs typeface="Arial"/>
              <a:sym typeface="Arial"/>
            </a:endParaRPr>
          </a:p>
        </p:txBody>
      </p:sp>
      <p:sp>
        <p:nvSpPr>
          <p:cNvPr id="131" name="Shape 131"/>
          <p:cNvSpPr txBox="1"/>
          <p:nvPr>
            <p:ph idx="1" type="body"/>
          </p:nvPr>
        </p:nvSpPr>
        <p:spPr>
          <a:xfrm>
            <a:off x="838200" y="1549375"/>
            <a:ext cx="6755100" cy="52122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None/>
            </a:pPr>
            <a:r>
              <a:rPr b="1" lang="hu-HU" sz="1800">
                <a:latin typeface="Arial"/>
                <a:ea typeface="Arial"/>
                <a:cs typeface="Arial"/>
                <a:sym typeface="Arial"/>
              </a:rPr>
              <a:t>S.HOW us what you know!</a:t>
            </a:r>
            <a:endParaRPr b="1" sz="1800">
              <a:latin typeface="Arial"/>
              <a:ea typeface="Arial"/>
              <a:cs typeface="Arial"/>
              <a:sym typeface="Arial"/>
            </a:endParaRPr>
          </a:p>
          <a:p>
            <a:pPr indent="0" lvl="0" marL="0" marR="0" rtl="0" algn="l">
              <a:lnSpc>
                <a:spcPct val="80000"/>
              </a:lnSpc>
              <a:spcBef>
                <a:spcPts val="0"/>
              </a:spcBef>
              <a:spcAft>
                <a:spcPts val="0"/>
              </a:spcAft>
              <a:buNone/>
            </a:pPr>
            <a:r>
              <a:t/>
            </a:r>
            <a:endParaRPr sz="14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rPr lang="hu-HU" sz="1200">
                <a:solidFill>
                  <a:srgbClr val="888888"/>
                </a:solidFill>
                <a:latin typeface="Arial"/>
                <a:ea typeface="Arial"/>
                <a:cs typeface="Arial"/>
                <a:sym typeface="Arial"/>
              </a:rPr>
              <a:t>Telekom presents the S.HOW Game for adults to let them show, how much they know</a:t>
            </a:r>
            <a:br>
              <a:rPr lang="hu-HU" sz="1200">
                <a:solidFill>
                  <a:srgbClr val="888888"/>
                </a:solidFill>
                <a:latin typeface="Arial"/>
                <a:ea typeface="Arial"/>
                <a:cs typeface="Arial"/>
                <a:sym typeface="Arial"/>
              </a:rPr>
            </a:br>
            <a:r>
              <a:rPr lang="hu-HU" sz="1200">
                <a:solidFill>
                  <a:srgbClr val="888888"/>
                </a:solidFill>
                <a:latin typeface="Arial"/>
                <a:ea typeface="Arial"/>
                <a:cs typeface="Arial"/>
                <a:sym typeface="Arial"/>
              </a:rPr>
              <a:t>about the digital world, apps and trends - and help them to learn about it too. </a:t>
            </a:r>
            <a:endParaRPr sz="12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rPr lang="hu-HU" sz="1200">
                <a:solidFill>
                  <a:srgbClr val="888888"/>
                </a:solidFill>
                <a:latin typeface="Arial"/>
                <a:ea typeface="Arial"/>
                <a:cs typeface="Arial"/>
                <a:sym typeface="Arial"/>
              </a:rPr>
              <a:t>We create quiz questions by using the insights of the videos - with a small trick:</a:t>
            </a:r>
            <a:br>
              <a:rPr lang="hu-HU" sz="1400">
                <a:solidFill>
                  <a:srgbClr val="888888"/>
                </a:solidFill>
                <a:latin typeface="Arial"/>
                <a:ea typeface="Arial"/>
                <a:cs typeface="Arial"/>
                <a:sym typeface="Arial"/>
              </a:rPr>
            </a:br>
            <a:endParaRPr sz="1400">
              <a:solidFill>
                <a:srgbClr val="888888"/>
              </a:solidFill>
              <a:latin typeface="Arial"/>
              <a:ea typeface="Arial"/>
              <a:cs typeface="Arial"/>
              <a:sym typeface="Arial"/>
            </a:endParaRPr>
          </a:p>
          <a:p>
            <a:pPr indent="0" lvl="0" marL="0" rtl="0">
              <a:lnSpc>
                <a:spcPct val="80000"/>
              </a:lnSpc>
              <a:spcBef>
                <a:spcPts val="0"/>
              </a:spcBef>
              <a:spcAft>
                <a:spcPts val="0"/>
              </a:spcAft>
              <a:buClr>
                <a:schemeClr val="dk1"/>
              </a:buClr>
              <a:buSzPts val="1100"/>
              <a:buFont typeface="Arial"/>
              <a:buNone/>
            </a:pPr>
            <a:r>
              <a:rPr b="1" lang="hu-HU" sz="1400">
                <a:solidFill>
                  <a:srgbClr val="E20074"/>
                </a:solidFill>
                <a:latin typeface="Arial"/>
                <a:ea typeface="Arial"/>
                <a:cs typeface="Arial"/>
                <a:sym typeface="Arial"/>
              </a:rPr>
              <a:t>ORIGINAL SENTENCE OF A COMPETITOR</a:t>
            </a:r>
            <a:br>
              <a:rPr b="1" lang="hu-HU" sz="1400">
                <a:solidFill>
                  <a:srgbClr val="E20074"/>
                </a:solidFill>
                <a:latin typeface="Arial"/>
                <a:ea typeface="Arial"/>
                <a:cs typeface="Arial"/>
                <a:sym typeface="Arial"/>
              </a:rPr>
            </a:br>
            <a:r>
              <a:rPr b="1" lang="hu-HU" sz="1400">
                <a:solidFill>
                  <a:srgbClr val="E20074"/>
                </a:solidFill>
                <a:latin typeface="Arial"/>
                <a:ea typeface="Arial"/>
                <a:cs typeface="Arial"/>
                <a:sym typeface="Arial"/>
              </a:rPr>
              <a:t>TALKING ABOUT YOUTUBERS </a:t>
            </a:r>
            <a:endParaRPr sz="14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rPr i="1" lang="hu-HU" sz="1200">
                <a:solidFill>
                  <a:srgbClr val="888888"/>
                </a:solidFill>
                <a:latin typeface="Arial"/>
                <a:ea typeface="Arial"/>
                <a:cs typeface="Arial"/>
                <a:sym typeface="Arial"/>
              </a:rPr>
              <a:t>“I watch new videos based of the recommendation of my friends</a:t>
            </a:r>
            <a:br>
              <a:rPr i="1" lang="hu-HU" sz="1200">
                <a:solidFill>
                  <a:srgbClr val="888888"/>
                </a:solidFill>
                <a:latin typeface="Arial"/>
                <a:ea typeface="Arial"/>
                <a:cs typeface="Arial"/>
                <a:sym typeface="Arial"/>
              </a:rPr>
            </a:br>
            <a:r>
              <a:rPr i="1" lang="hu-HU" sz="1200">
                <a:solidFill>
                  <a:srgbClr val="888888"/>
                </a:solidFill>
                <a:latin typeface="Arial"/>
                <a:ea typeface="Arial"/>
                <a:cs typeface="Arial"/>
                <a:sym typeface="Arial"/>
              </a:rPr>
              <a:t>and followchannels because of the creators / vloggers.” </a:t>
            </a:r>
            <a:endParaRPr i="1" sz="12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t/>
            </a:r>
            <a:endParaRPr b="1" sz="1400">
              <a:solidFill>
                <a:srgbClr val="E20074"/>
              </a:solidFill>
              <a:latin typeface="Arial"/>
              <a:ea typeface="Arial"/>
              <a:cs typeface="Arial"/>
              <a:sym typeface="Arial"/>
            </a:endParaRPr>
          </a:p>
          <a:p>
            <a:pPr indent="0" lvl="0" marL="0" marR="0" rtl="0" algn="l">
              <a:lnSpc>
                <a:spcPct val="80000"/>
              </a:lnSpc>
              <a:spcBef>
                <a:spcPts val="0"/>
              </a:spcBef>
              <a:spcAft>
                <a:spcPts val="0"/>
              </a:spcAft>
              <a:buNone/>
            </a:pPr>
            <a:r>
              <a:rPr b="1" lang="hu-HU" sz="1400">
                <a:solidFill>
                  <a:srgbClr val="E20074"/>
                </a:solidFill>
                <a:latin typeface="Arial"/>
                <a:ea typeface="Arial"/>
                <a:cs typeface="Arial"/>
                <a:sym typeface="Arial"/>
              </a:rPr>
              <a:t>LET’S CHECK THE TRANSFORMED QUESTION ON THE SCREEN!</a:t>
            </a:r>
            <a:endParaRPr b="1" sz="1400">
              <a:solidFill>
                <a:srgbClr val="E20074"/>
              </a:solidFill>
              <a:latin typeface="Arial"/>
              <a:ea typeface="Arial"/>
              <a:cs typeface="Arial"/>
              <a:sym typeface="Arial"/>
            </a:endParaRPr>
          </a:p>
          <a:p>
            <a:pPr indent="0" lvl="0" marL="0" marR="0" rtl="0" algn="l">
              <a:lnSpc>
                <a:spcPct val="80000"/>
              </a:lnSpc>
              <a:spcBef>
                <a:spcPts val="0"/>
              </a:spcBef>
              <a:spcAft>
                <a:spcPts val="0"/>
              </a:spcAft>
              <a:buNone/>
            </a:pPr>
            <a:r>
              <a:rPr lang="hu-HU" sz="1400">
                <a:solidFill>
                  <a:srgbClr val="888888"/>
                </a:solidFill>
                <a:latin typeface="Arial"/>
                <a:ea typeface="Arial"/>
                <a:cs typeface="Arial"/>
                <a:sym typeface="Arial"/>
              </a:rPr>
              <a:t>And then we ask them to answer the original questions too. </a:t>
            </a:r>
            <a:endParaRPr sz="14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t/>
            </a:r>
            <a:endParaRPr sz="1400">
              <a:latin typeface="Arial"/>
              <a:ea typeface="Arial"/>
              <a:cs typeface="Arial"/>
              <a:sym typeface="Arial"/>
            </a:endParaRPr>
          </a:p>
          <a:p>
            <a:pPr indent="0" lvl="0" marL="0" rtl="0">
              <a:lnSpc>
                <a:spcPct val="80000"/>
              </a:lnSpc>
              <a:spcBef>
                <a:spcPts val="0"/>
              </a:spcBef>
              <a:spcAft>
                <a:spcPts val="0"/>
              </a:spcAft>
              <a:buClr>
                <a:schemeClr val="dk1"/>
              </a:buClr>
              <a:buSzPts val="1100"/>
              <a:buFont typeface="Arial"/>
              <a:buNone/>
            </a:pPr>
            <a:r>
              <a:rPr b="1" lang="hu-HU" sz="1400">
                <a:solidFill>
                  <a:srgbClr val="E20074"/>
                </a:solidFill>
                <a:latin typeface="Arial"/>
                <a:ea typeface="Arial"/>
                <a:cs typeface="Arial"/>
                <a:sym typeface="Arial"/>
              </a:rPr>
              <a:t>WHO CAN GET THE PRICE?</a:t>
            </a:r>
            <a:endParaRPr sz="1400">
              <a:solidFill>
                <a:srgbClr val="888888"/>
              </a:solidFill>
              <a:latin typeface="Arial"/>
              <a:ea typeface="Arial"/>
              <a:cs typeface="Arial"/>
              <a:sym typeface="Arial"/>
            </a:endParaRPr>
          </a:p>
          <a:p>
            <a:pPr indent="0" lvl="0" marL="0" marR="0" rtl="0" algn="l">
              <a:lnSpc>
                <a:spcPct val="80000"/>
              </a:lnSpc>
              <a:spcBef>
                <a:spcPts val="0"/>
              </a:spcBef>
              <a:spcAft>
                <a:spcPts val="0"/>
              </a:spcAft>
              <a:buNone/>
            </a:pPr>
            <a:r>
              <a:rPr lang="hu-HU" sz="1200">
                <a:solidFill>
                  <a:srgbClr val="888888"/>
                </a:solidFill>
                <a:latin typeface="Arial"/>
                <a:ea typeface="Arial"/>
                <a:cs typeface="Arial"/>
                <a:sym typeface="Arial"/>
              </a:rPr>
              <a:t>The most enthusiastic chatter, who answers all of the real and transforms too!</a:t>
            </a:r>
            <a:br>
              <a:rPr lang="hu-HU" sz="1400">
                <a:latin typeface="Arial"/>
                <a:ea typeface="Arial"/>
                <a:cs typeface="Arial"/>
                <a:sym typeface="Arial"/>
              </a:rPr>
            </a:br>
            <a:br>
              <a:rPr lang="hu-HU" sz="1400">
                <a:latin typeface="Arial"/>
                <a:ea typeface="Arial"/>
                <a:cs typeface="Arial"/>
                <a:sym typeface="Arial"/>
              </a:rPr>
            </a:br>
            <a:r>
              <a:rPr b="1" lang="hu-HU" sz="1400">
                <a:solidFill>
                  <a:srgbClr val="E20074"/>
                </a:solidFill>
                <a:latin typeface="Arial"/>
                <a:ea typeface="Arial"/>
                <a:cs typeface="Arial"/>
                <a:sym typeface="Arial"/>
              </a:rPr>
              <a:t>AND WHAT GETS THE WINNER? </a:t>
            </a:r>
            <a:br>
              <a:rPr b="1" lang="hu-HU" sz="1400">
                <a:solidFill>
                  <a:srgbClr val="E20074"/>
                </a:solidFill>
                <a:latin typeface="Arial"/>
                <a:ea typeface="Arial"/>
                <a:cs typeface="Arial"/>
                <a:sym typeface="Arial"/>
              </a:rPr>
            </a:br>
            <a:r>
              <a:rPr lang="hu-HU" sz="1200">
                <a:solidFill>
                  <a:srgbClr val="888888"/>
                </a:solidFill>
                <a:latin typeface="Arial"/>
                <a:ea typeface="Arial"/>
                <a:cs typeface="Arial"/>
                <a:sym typeface="Arial"/>
              </a:rPr>
              <a:t>The same Smart Ambassador award and package as the best content creator gets</a:t>
            </a:r>
            <a:br>
              <a:rPr lang="hu-HU" sz="1200">
                <a:solidFill>
                  <a:srgbClr val="888888"/>
                </a:solidFill>
                <a:latin typeface="Arial"/>
                <a:ea typeface="Arial"/>
                <a:cs typeface="Arial"/>
                <a:sym typeface="Arial"/>
              </a:rPr>
            </a:br>
            <a:r>
              <a:rPr lang="hu-HU" sz="1200">
                <a:solidFill>
                  <a:srgbClr val="888888"/>
                </a:solidFill>
                <a:latin typeface="Arial"/>
                <a:ea typeface="Arial"/>
                <a:cs typeface="Arial"/>
                <a:sym typeface="Arial"/>
              </a:rPr>
              <a:t>- cause they are living in the same world, and it is digital.</a:t>
            </a:r>
            <a:endParaRPr sz="1200">
              <a:solidFill>
                <a:srgbClr val="888888"/>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6" name="Shape 136"/>
        <p:cNvGrpSpPr/>
        <p:nvPr/>
      </p:nvGrpSpPr>
      <p:grpSpPr>
        <a:xfrm>
          <a:off x="0" y="0"/>
          <a:ext cx="0" cy="0"/>
          <a:chOff x="0" y="0"/>
          <a:chExt cx="0" cy="0"/>
        </a:xfrm>
      </p:grpSpPr>
      <p:sp>
        <p:nvSpPr>
          <p:cNvPr id="137" name="Shape 137"/>
          <p:cNvSpPr txBox="1"/>
          <p:nvPr>
            <p:ph type="title"/>
          </p:nvPr>
        </p:nvSpPr>
        <p:spPr>
          <a:xfrm>
            <a:off x="838200" y="365125"/>
            <a:ext cx="7345500" cy="192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b="1" lang="hu-HU" sz="3000">
                <a:solidFill>
                  <a:srgbClr val="E20074"/>
                </a:solidFill>
                <a:latin typeface="Arial"/>
                <a:ea typeface="Arial"/>
                <a:cs typeface="Arial"/>
                <a:sym typeface="Arial"/>
              </a:rPr>
              <a:t>WHAT HELPS US TO</a:t>
            </a:r>
            <a:br>
              <a:rPr b="1" lang="hu-HU" sz="3000">
                <a:solidFill>
                  <a:srgbClr val="E20074"/>
                </a:solidFill>
                <a:latin typeface="Arial"/>
                <a:ea typeface="Arial"/>
                <a:cs typeface="Arial"/>
                <a:sym typeface="Arial"/>
              </a:rPr>
            </a:br>
            <a:r>
              <a:rPr b="1" lang="hu-HU" sz="3000">
                <a:solidFill>
                  <a:srgbClr val="E20074"/>
                </a:solidFill>
                <a:latin typeface="Arial"/>
                <a:ea typeface="Arial"/>
                <a:cs typeface="Arial"/>
                <a:sym typeface="Arial"/>
              </a:rPr>
              <a:t>TRANSFORM THESE TO AN EDUCATION PROGRAM? </a:t>
            </a:r>
            <a:endParaRPr b="1" sz="3000">
              <a:solidFill>
                <a:srgbClr val="E20074"/>
              </a:solidFill>
              <a:latin typeface="Arial"/>
              <a:ea typeface="Arial"/>
              <a:cs typeface="Arial"/>
              <a:sym typeface="Arial"/>
            </a:endParaRPr>
          </a:p>
        </p:txBody>
      </p:sp>
      <p:sp>
        <p:nvSpPr>
          <p:cNvPr id="138" name="Shape 138"/>
          <p:cNvSpPr txBox="1"/>
          <p:nvPr>
            <p:ph idx="1" type="body"/>
          </p:nvPr>
        </p:nvSpPr>
        <p:spPr>
          <a:xfrm>
            <a:off x="838200" y="2181450"/>
            <a:ext cx="5320800" cy="4351200"/>
          </a:xfrm>
          <a:prstGeom prst="rect">
            <a:avLst/>
          </a:prstGeom>
        </p:spPr>
        <p:txBody>
          <a:bodyPr anchorCtr="0" anchor="t" bIns="91425" lIns="91425" spcFirstLastPara="1" rIns="91425" wrap="square" tIns="91425">
            <a:noAutofit/>
          </a:bodyPr>
          <a:lstStyle/>
          <a:p>
            <a:pPr indent="0" lvl="0" marL="0" rtl="0">
              <a:spcBef>
                <a:spcPts val="1000"/>
              </a:spcBef>
              <a:spcAft>
                <a:spcPts val="0"/>
              </a:spcAft>
              <a:buNone/>
            </a:pPr>
            <a:r>
              <a:rPr lang="hu-HU" sz="1200">
                <a:solidFill>
                  <a:srgbClr val="888888"/>
                </a:solidFill>
                <a:latin typeface="Arial"/>
                <a:ea typeface="Arial"/>
                <a:cs typeface="Arial"/>
                <a:sym typeface="Arial"/>
              </a:rPr>
              <a:t>The way, how we use the content and data we get: </a:t>
            </a:r>
            <a:endParaRPr sz="1200">
              <a:solidFill>
                <a:srgbClr val="888888"/>
              </a:solidFill>
              <a:latin typeface="Arial"/>
              <a:ea typeface="Arial"/>
              <a:cs typeface="Arial"/>
              <a:sym typeface="Arial"/>
            </a:endParaRPr>
          </a:p>
          <a:p>
            <a:pPr indent="0" lvl="0" marL="0" rtl="0">
              <a:spcBef>
                <a:spcPts val="1000"/>
              </a:spcBef>
              <a:spcAft>
                <a:spcPts val="0"/>
              </a:spcAft>
              <a:buNone/>
            </a:pPr>
            <a:r>
              <a:rPr b="1" lang="hu-HU" sz="1800">
                <a:latin typeface="Arial"/>
                <a:ea typeface="Arial"/>
                <a:cs typeface="Arial"/>
                <a:sym typeface="Arial"/>
              </a:rPr>
              <a:t>C</a:t>
            </a:r>
            <a:r>
              <a:rPr b="1" lang="hu-HU" sz="1800">
                <a:latin typeface="Arial"/>
                <a:ea typeface="Arial"/>
                <a:cs typeface="Arial"/>
                <a:sym typeface="Arial"/>
              </a:rPr>
              <a:t>ollection of content.S.HOW! videos</a:t>
            </a:r>
            <a:endParaRPr b="1" sz="1800">
              <a:latin typeface="Arial"/>
              <a:ea typeface="Arial"/>
              <a:cs typeface="Arial"/>
              <a:sym typeface="Arial"/>
            </a:endParaRPr>
          </a:p>
          <a:p>
            <a:pPr indent="-304800" lvl="0" marL="457200" rtl="0">
              <a:spcBef>
                <a:spcPts val="1000"/>
              </a:spcBef>
              <a:spcAft>
                <a:spcPts val="0"/>
              </a:spcAft>
              <a:buClr>
                <a:srgbClr val="888888"/>
              </a:buClr>
              <a:buSzPts val="1200"/>
              <a:buFont typeface="Arial"/>
              <a:buChar char="-"/>
            </a:pPr>
            <a:r>
              <a:rPr lang="hu-HU" sz="1200">
                <a:solidFill>
                  <a:srgbClr val="888888"/>
                </a:solidFill>
                <a:latin typeface="Arial"/>
                <a:ea typeface="Arial"/>
                <a:cs typeface="Arial"/>
                <a:sym typeface="Arial"/>
              </a:rPr>
              <a:t>we make the best ones available for the public</a:t>
            </a:r>
            <a:endParaRPr sz="1200">
              <a:solidFill>
                <a:srgbClr val="888888"/>
              </a:solidFill>
              <a:latin typeface="Arial"/>
              <a:ea typeface="Arial"/>
              <a:cs typeface="Arial"/>
              <a:sym typeface="Arial"/>
            </a:endParaRPr>
          </a:p>
          <a:p>
            <a:pPr indent="-304800" lvl="0" marL="457200" rtl="0">
              <a:spcBef>
                <a:spcPts val="0"/>
              </a:spcBef>
              <a:spcAft>
                <a:spcPts val="0"/>
              </a:spcAft>
              <a:buClr>
                <a:srgbClr val="888888"/>
              </a:buClr>
              <a:buSzPts val="1200"/>
              <a:buFont typeface="Arial"/>
              <a:buChar char="-"/>
            </a:pPr>
            <a:r>
              <a:rPr lang="hu-HU" sz="1200">
                <a:solidFill>
                  <a:srgbClr val="888888"/>
                </a:solidFill>
                <a:latin typeface="Arial"/>
                <a:ea typeface="Arial"/>
                <a:cs typeface="Arial"/>
                <a:sym typeface="Arial"/>
              </a:rPr>
              <a:t>to help them understand the thinking of the youngsters</a:t>
            </a:r>
            <a:endParaRPr sz="1200">
              <a:solidFill>
                <a:srgbClr val="888888"/>
              </a:solidFill>
              <a:latin typeface="Arial"/>
              <a:ea typeface="Arial"/>
              <a:cs typeface="Arial"/>
              <a:sym typeface="Arial"/>
            </a:endParaRPr>
          </a:p>
          <a:p>
            <a:pPr indent="-304800" lvl="0" marL="457200" rtl="0">
              <a:spcBef>
                <a:spcPts val="0"/>
              </a:spcBef>
              <a:spcAft>
                <a:spcPts val="0"/>
              </a:spcAft>
              <a:buClr>
                <a:srgbClr val="888888"/>
              </a:buClr>
              <a:buSzPts val="1200"/>
              <a:buFont typeface="Arial"/>
              <a:buChar char="-"/>
            </a:pPr>
            <a:r>
              <a:rPr lang="hu-HU" sz="1200">
                <a:solidFill>
                  <a:srgbClr val="888888"/>
                </a:solidFill>
                <a:latin typeface="Arial"/>
                <a:ea typeface="Arial"/>
                <a:cs typeface="Arial"/>
                <a:sym typeface="Arial"/>
              </a:rPr>
              <a:t>we use them as pre-rolls to promote the S.HOW game for the adults</a:t>
            </a:r>
            <a:br>
              <a:rPr lang="hu-HU" sz="1200">
                <a:solidFill>
                  <a:srgbClr val="888888"/>
                </a:solidFill>
                <a:latin typeface="Arial"/>
                <a:ea typeface="Arial"/>
                <a:cs typeface="Arial"/>
                <a:sym typeface="Arial"/>
              </a:rPr>
            </a:br>
            <a:r>
              <a:rPr lang="hu-HU" sz="1200">
                <a:solidFill>
                  <a:srgbClr val="888888"/>
                </a:solidFill>
                <a:latin typeface="Arial"/>
                <a:ea typeface="Arial"/>
                <a:cs typeface="Arial"/>
                <a:sym typeface="Arial"/>
              </a:rPr>
              <a:t> </a:t>
            </a:r>
            <a:endParaRPr sz="1200">
              <a:solidFill>
                <a:srgbClr val="888888"/>
              </a:solidFill>
              <a:latin typeface="Arial"/>
              <a:ea typeface="Arial"/>
              <a:cs typeface="Arial"/>
              <a:sym typeface="Arial"/>
            </a:endParaRPr>
          </a:p>
          <a:p>
            <a:pPr indent="0" lvl="0" marL="0" rtl="0">
              <a:spcBef>
                <a:spcPts val="1000"/>
              </a:spcBef>
              <a:spcAft>
                <a:spcPts val="0"/>
              </a:spcAft>
              <a:buNone/>
            </a:pPr>
            <a:r>
              <a:rPr b="1" lang="hu-HU" sz="1800">
                <a:latin typeface="Arial"/>
                <a:ea typeface="Arial"/>
                <a:cs typeface="Arial"/>
                <a:sym typeface="Arial"/>
              </a:rPr>
              <a:t>Communication of the learnings</a:t>
            </a:r>
            <a:r>
              <a:rPr b="1" lang="hu-HU" sz="1800">
                <a:latin typeface="Arial"/>
                <a:ea typeface="Arial"/>
                <a:cs typeface="Arial"/>
                <a:sym typeface="Arial"/>
              </a:rPr>
              <a:t> </a:t>
            </a:r>
            <a:endParaRPr sz="1200">
              <a:solidFill>
                <a:srgbClr val="888888"/>
              </a:solidFill>
              <a:latin typeface="Arial"/>
              <a:ea typeface="Arial"/>
              <a:cs typeface="Arial"/>
              <a:sym typeface="Arial"/>
            </a:endParaRPr>
          </a:p>
          <a:p>
            <a:pPr indent="-304800" lvl="0" marL="457200" rtl="0">
              <a:spcBef>
                <a:spcPts val="1000"/>
              </a:spcBef>
              <a:spcAft>
                <a:spcPts val="0"/>
              </a:spcAft>
              <a:buClr>
                <a:srgbClr val="888888"/>
              </a:buClr>
              <a:buSzPts val="1200"/>
              <a:buFont typeface="Arial"/>
              <a:buChar char="-"/>
            </a:pPr>
            <a:r>
              <a:rPr lang="hu-HU" sz="1200">
                <a:solidFill>
                  <a:srgbClr val="888888"/>
                </a:solidFill>
                <a:latin typeface="Arial"/>
                <a:ea typeface="Arial"/>
                <a:cs typeface="Arial"/>
                <a:sym typeface="Arial"/>
              </a:rPr>
              <a:t>PR round-table discussions </a:t>
            </a:r>
            <a:endParaRPr sz="1200">
              <a:solidFill>
                <a:srgbClr val="888888"/>
              </a:solidFill>
              <a:latin typeface="Arial"/>
              <a:ea typeface="Arial"/>
              <a:cs typeface="Arial"/>
              <a:sym typeface="Arial"/>
            </a:endParaRPr>
          </a:p>
          <a:p>
            <a:pPr indent="-304800" lvl="0" marL="457200" rtl="0">
              <a:spcBef>
                <a:spcPts val="0"/>
              </a:spcBef>
              <a:spcAft>
                <a:spcPts val="0"/>
              </a:spcAft>
              <a:buClr>
                <a:srgbClr val="888888"/>
              </a:buClr>
              <a:buSzPts val="1200"/>
              <a:buFont typeface="Arial"/>
              <a:buChar char="-"/>
            </a:pPr>
            <a:r>
              <a:rPr lang="hu-HU" sz="1200">
                <a:solidFill>
                  <a:srgbClr val="888888"/>
                </a:solidFill>
                <a:latin typeface="Arial"/>
                <a:ea typeface="Arial"/>
                <a:cs typeface="Arial"/>
                <a:sym typeface="Arial"/>
              </a:rPr>
              <a:t>digital school lessons for parents</a:t>
            </a:r>
            <a:endParaRPr sz="1200">
              <a:solidFill>
                <a:srgbClr val="888888"/>
              </a:solidFill>
              <a:latin typeface="Arial"/>
              <a:ea typeface="Arial"/>
              <a:cs typeface="Arial"/>
              <a:sym typeface="Arial"/>
            </a:endParaRPr>
          </a:p>
          <a:p>
            <a:pPr indent="-304800" lvl="0" marL="457200" rtl="0">
              <a:spcBef>
                <a:spcPts val="0"/>
              </a:spcBef>
              <a:spcAft>
                <a:spcPts val="0"/>
              </a:spcAft>
              <a:buClr>
                <a:srgbClr val="888888"/>
              </a:buClr>
              <a:buSzPts val="1200"/>
              <a:buFont typeface="Arial"/>
              <a:buChar char="-"/>
            </a:pPr>
            <a:r>
              <a:rPr lang="hu-HU" sz="1200">
                <a:solidFill>
                  <a:srgbClr val="888888"/>
                </a:solidFill>
                <a:latin typeface="Arial"/>
                <a:ea typeface="Arial"/>
                <a:cs typeface="Arial"/>
                <a:sym typeface="Arial"/>
              </a:rPr>
              <a:t>Telekom Instagram and Facebook takeover with the SmartAmbassadors</a:t>
            </a:r>
            <a:endParaRPr sz="1200">
              <a:solidFill>
                <a:srgbClr val="888888"/>
              </a:solidFill>
              <a:latin typeface="Arial"/>
              <a:ea typeface="Arial"/>
              <a:cs typeface="Arial"/>
              <a:sym typeface="Arial"/>
            </a:endParaRPr>
          </a:p>
          <a:p>
            <a:pPr indent="0" lvl="0" marL="0" rtl="0">
              <a:spcBef>
                <a:spcPts val="1000"/>
              </a:spcBef>
              <a:spcAft>
                <a:spcPts val="0"/>
              </a:spcAft>
              <a:buNone/>
            </a:pPr>
            <a:r>
              <a:t/>
            </a:r>
            <a:endParaRPr sz="1200">
              <a:solidFill>
                <a:srgbClr val="888888"/>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20074"/>
        </a:solidFill>
      </p:bgPr>
    </p:bg>
    <p:spTree>
      <p:nvGrpSpPr>
        <p:cNvPr id="143" name="Shape 143"/>
        <p:cNvGrpSpPr/>
        <p:nvPr/>
      </p:nvGrpSpPr>
      <p:grpSpPr>
        <a:xfrm>
          <a:off x="0" y="0"/>
          <a:ext cx="0" cy="0"/>
          <a:chOff x="0" y="0"/>
          <a:chExt cx="0" cy="0"/>
        </a:xfrm>
      </p:grpSpPr>
      <p:sp>
        <p:nvSpPr>
          <p:cNvPr id="144" name="Shape 144"/>
          <p:cNvSpPr txBox="1"/>
          <p:nvPr>
            <p:ph type="title"/>
          </p:nvPr>
        </p:nvSpPr>
        <p:spPr>
          <a:xfrm>
            <a:off x="838200" y="2621525"/>
            <a:ext cx="10515600" cy="1325700"/>
          </a:xfrm>
          <a:prstGeom prst="rect">
            <a:avLst/>
          </a:prstGeom>
        </p:spPr>
        <p:txBody>
          <a:bodyPr anchorCtr="0" anchor="ctr" bIns="91425" lIns="91425" spcFirstLastPara="1" rIns="91425" wrap="square" tIns="91425">
            <a:noAutofit/>
          </a:bodyPr>
          <a:lstStyle/>
          <a:p>
            <a:pPr indent="0" lvl="0" marL="0" algn="ctr">
              <a:spcBef>
                <a:spcPts val="0"/>
              </a:spcBef>
              <a:spcAft>
                <a:spcPts val="0"/>
              </a:spcAft>
              <a:buNone/>
            </a:pPr>
            <a:r>
              <a:rPr lang="hu-HU" sz="3000">
                <a:solidFill>
                  <a:srgbClr val="FFFFFF"/>
                </a:solidFill>
                <a:latin typeface="Arial"/>
                <a:ea typeface="Arial"/>
                <a:cs typeface="Arial"/>
                <a:sym typeface="Arial"/>
              </a:rPr>
              <a:t>THANKS FOR WATCHING!</a:t>
            </a:r>
            <a:endParaRPr sz="3000">
              <a:solidFill>
                <a:srgbClr val="FFFFF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