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Lexend Light"/>
      <p:regular r:id="rId32"/>
      <p:bold r:id="rId33"/>
    </p:embeddedFont>
    <p:embeddedFont>
      <p:font typeface="Lexend"/>
      <p:regular r:id="rId34"/>
      <p:bold r:id="rId35"/>
    </p:embeddedFont>
    <p:embeddedFont>
      <p:font typeface="Lexend Black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LexendLight-bold.fntdata"/><Relationship Id="rId10" Type="http://schemas.openxmlformats.org/officeDocument/2006/relationships/slide" Target="slides/slide6.xml"/><Relationship Id="rId32" Type="http://schemas.openxmlformats.org/officeDocument/2006/relationships/font" Target="fonts/LexendLight-regular.fntdata"/><Relationship Id="rId13" Type="http://schemas.openxmlformats.org/officeDocument/2006/relationships/slide" Target="slides/slide9.xml"/><Relationship Id="rId35" Type="http://schemas.openxmlformats.org/officeDocument/2006/relationships/font" Target="fonts/Lexend-bold.fntdata"/><Relationship Id="rId12" Type="http://schemas.openxmlformats.org/officeDocument/2006/relationships/slide" Target="slides/slide8.xml"/><Relationship Id="rId34" Type="http://schemas.openxmlformats.org/officeDocument/2006/relationships/font" Target="fonts/Lexend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LexendBlack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b3f0b110e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b3f0b110e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3f0b110e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3f0b110e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3f0b110e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b3f0b110e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3f0b110e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3f0b110e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3f0b110e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3f0b110e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3f0b110e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b3f0b110e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3f0b110ec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b3f0b110e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3f0b110ec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3f0b110ec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3f0b110ec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3f0b110ec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3f0b110ec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3f0b110ec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3f0b110ec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3f0b110e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3f0b110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3f0b110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3f0b110ec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3f0b110ec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3f0b110ec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3f0b110e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3f0b110ec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b3f0b110e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3f0b110ec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b3f0b110ec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3f0b110ec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3f0b110ec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3f0b110ec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b3f0b110e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3f0b110ec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b3f0b110ec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3f0b110ec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3f0b110ec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3f0b110e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3f0b110e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3f0b110e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3f0b110e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3f0b110e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3f0b110e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3f0b110ec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3f0b110e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3f0b110e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3f0b110e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3f0b110ec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3f0b110e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3f0b110e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3f0b110e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0ECE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"/>
              <a:buChar char="●"/>
              <a:defRPr sz="1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●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○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Char char="■"/>
              <a:defRPr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hyperlink" Target="https://vimeo.com/829158504" TargetMode="External"/><Relationship Id="rId5" Type="http://schemas.openxmlformats.org/officeDocument/2006/relationships/hyperlink" Target="https://vimeo.com/829158504" TargetMode="External"/><Relationship Id="rId6" Type="http://schemas.openxmlformats.org/officeDocument/2006/relationships/hyperlink" Target="https://vimeo.com/829158504" TargetMode="External"/><Relationship Id="rId7" Type="http://schemas.openxmlformats.org/officeDocument/2006/relationships/hyperlink" Target="https://www.youtube.com/watch?v=x2qUvAObUSs" TargetMode="External"/><Relationship Id="rId8" Type="http://schemas.openxmlformats.org/officeDocument/2006/relationships/hyperlink" Target="https://www.youtube.com/watch?v=bWKWMcjA-68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hyperlink" Target="https://www.dandad.org/awards/professional/2022/236269/spice-up-your-valentines-day/" TargetMode="External"/><Relationship Id="rId7" Type="http://schemas.openxmlformats.org/officeDocument/2006/relationships/hyperlink" Target="https://www.dandad.org/awards/professional/2022/236269/spice-up-your-valentines-day/" TargetMode="External"/><Relationship Id="rId8" Type="http://schemas.openxmlformats.org/officeDocument/2006/relationships/hyperlink" Target="https://www.dandad.org/awards/professional/2022/236269/spice-up-your-valentines-day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hyperlink" Target="https://www.youtube.com/watch?v=kRTytP6UhDw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U4Xgphq6zpQ" TargetMode="External"/><Relationship Id="rId5" Type="http://schemas.openxmlformats.org/officeDocument/2006/relationships/hyperlink" Target="https://www.behance.net/gallery/144009779/Virtual-Heineken-Silver?tracking_source=search_projects%7CVirtual%20reality" TargetMode="External"/><Relationship Id="rId6" Type="http://schemas.openxmlformats.org/officeDocument/2006/relationships/hyperlink" Target="https://www.dandad.org/awards/professional/2023/236700/flipvertising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www.dandad.org/en/d-ad-new-blood-award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4E46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120840" y="207330"/>
            <a:ext cx="85206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ZSENGE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PENGE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KICKOFF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3721875" y="723900"/>
            <a:ext cx="41958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Az ügyfél által megosztott briefre </a:t>
            </a: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kommunikációs stratégiát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és abból egy kreatív briefet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kell kidolgozzatok.</a:t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Szeretnénk látni, hogyan tárjátok fel és értelmezitek a briefben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megadott feladat kontextusát.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Kutassatok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- merüljetek el a márkában, nézzetek rá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piacra,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versenytársakra,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kulturális és fogyasztói trendekre.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Próbáljatok olyan újszerű jelenségeket, feszültségeket találni, ami még titeket is meglep, és nem sokadszorra botlotok bele.</a:t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Járjátok körül a célcsoportot, keressetek </a:t>
            </a: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feszültségeket,</a:t>
            </a:r>
            <a:b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fogyasztói problémát</a:t>
            </a: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,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 illetve </a:t>
            </a: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insightot.</a:t>
            </a:r>
            <a:endParaRPr b="1" sz="9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Az insight egy olyan kimondatlan emberi igazság legyen, amiben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van reveláció, ne csak egy érdekes tény vagy kutatási adat legyen.</a:t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Mutassátok be a stratégiai megközelítést, </a:t>
            </a: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hogyan tud a márka megoldást nyújtani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a megfogalmazott problémára, </a:t>
            </a: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hogyan tud kapcsolódni a feltárt insighthoz</a:t>
            </a: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és fogalmazzátok meg, </a:t>
            </a: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mi legyen</a:t>
            </a:r>
            <a:b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a kampány üzenete.</a:t>
            </a:r>
            <a:endParaRPr b="1" sz="9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769125" y="381000"/>
            <a:ext cx="3000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3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?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554963" y="3467125"/>
            <a:ext cx="1195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Mi a</a:t>
            </a:r>
            <a:b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feladat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6413388" y="14476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1003488" y="4000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Hogyan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adjátok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át?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474246" y="12668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2806788" y="4000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stratégiát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egy legföljebb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10 oldalas preziben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mutassátok be</a:t>
            </a:r>
            <a:endParaRPr b="1" sz="8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277546" y="12668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4610088" y="4000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gondolatmenetet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szeretnénk látni, nem kell mindent beletegyetek, amit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témában felkutattatok.</a:t>
            </a:r>
            <a:endParaRPr b="1" sz="8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6080846" y="12668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6413388" y="4000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Csak lényegretörően meséljétek el az utat,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amit bejártatok</a:t>
            </a: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. azt amire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bukkantatok.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7884146" y="12668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6468750" y="1602200"/>
            <a:ext cx="12075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1!</a:t>
            </a:r>
            <a:endParaRPr sz="74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4610088" y="14476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Végül a stratégiai meg-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közelítéseteket foglaljátok össze egy legföljebb egy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oldal terjedelmű kreatív briefben.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6080846" y="23144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7884146" y="23144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7458890" y="1571650"/>
            <a:ext cx="681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MAX</a:t>
            </a:r>
            <a:endParaRPr sz="10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EGY</a:t>
            </a:r>
            <a:br>
              <a:rPr lang="en" sz="10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</a:br>
            <a:r>
              <a:rPr lang="en" sz="10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OLDAL</a:t>
            </a:r>
            <a:br>
              <a:rPr lang="en" sz="10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</a:br>
            <a:r>
              <a:rPr lang="en" sz="10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KREA</a:t>
            </a:r>
            <a:endParaRPr sz="10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BRIEF</a:t>
            </a:r>
            <a:endParaRPr sz="10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610088" y="24952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A kreatív brief</a:t>
            </a:r>
            <a:b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formátumát rátok</a:t>
            </a:r>
            <a:b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bízzuk.</a:t>
            </a:r>
            <a:endParaRPr sz="8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6080846" y="33620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4610088" y="35428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lényeg, hogy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egy inspiráló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iránymutatás legyen…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6080846" y="44096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6413388" y="35428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termékkoncepció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és a bevezető kampány kreatív koncepciójának kialakításához.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7884146" y="44096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2806788" y="14476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Mutassátok be, hogy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mindezek alapján milyen stratégiai megoldást javasoltok.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4277546" y="23144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0" y="0"/>
            <a:ext cx="91440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Igen, minden, amit az ötletről mondtunk, itt is érvényes.</a:t>
            </a:r>
            <a:br>
              <a:rPr lang="en" sz="44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44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Nem az ügyfélbrief átstrukturálása, rendszerezése</a:t>
            </a:r>
            <a:br>
              <a:rPr lang="en" sz="44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44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a feladat.</a:t>
            </a:r>
            <a:r>
              <a:rPr lang="en" sz="44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Azt szeretnénk, ha hozzá is adnátok a briefhez.</a:t>
            </a:r>
            <a:endParaRPr sz="4400">
              <a:solidFill>
                <a:srgbClr val="FF38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850" y="744500"/>
            <a:ext cx="5429251" cy="2613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/>
          <p:nvPr/>
        </p:nvSpPr>
        <p:spPr>
          <a:xfrm>
            <a:off x="3457575" y="3182788"/>
            <a:ext cx="16929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jó kreatív brief nemcsak az ügyféltől kapott információt rendszerezi, hanem segít a kreatívoknak, hogy már alapból termékenyebb talajba tudják elültetni az ötletcsírákat.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3821775" y="3001750"/>
            <a:ext cx="1328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OGILVY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25" y="1629475"/>
            <a:ext cx="5876951" cy="1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5191125" y="2458888"/>
            <a:ext cx="16929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jó kreatív brief nemcsak az ügyféltől kapott információt rendszerezi, hanem segít a kreatívoknak, hogy már alapból termékenyebb talajba tudják elültetni az ötletcsírákat.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5191125" y="2277850"/>
            <a:ext cx="1328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UNCOMMON STUDIOS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1115700" y="918763"/>
            <a:ext cx="2202600" cy="26697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Lexend Black"/>
                <a:ea typeface="Lexend Black"/>
                <a:cs typeface="Lexend Black"/>
                <a:sym typeface="Lexend Black"/>
                <a:hlinkClick r:id="rId4"/>
              </a:rPr>
              <a:t>Smart</a:t>
            </a:r>
            <a:br>
              <a:rPr lang="en" sz="2100" u="sng">
                <a:solidFill>
                  <a:schemeClr val="hlink"/>
                </a:solidFill>
                <a:latin typeface="Lexend Black"/>
                <a:ea typeface="Lexend Black"/>
                <a:cs typeface="Lexend Black"/>
                <a:sym typeface="Lexend Black"/>
                <a:hlinkClick r:id="rId5"/>
              </a:rPr>
            </a:br>
            <a:r>
              <a:rPr lang="en" sz="2100" u="sng">
                <a:solidFill>
                  <a:schemeClr val="hlink"/>
                </a:solidFill>
                <a:latin typeface="Lexend Black"/>
                <a:ea typeface="Lexend Black"/>
                <a:cs typeface="Lexend Black"/>
                <a:sym typeface="Lexend Black"/>
                <a:hlinkClick r:id="rId6"/>
              </a:rPr>
              <a:t>Plants</a:t>
            </a:r>
            <a:endParaRPr sz="21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Megfogják az egyik termékbenefitet: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növények tisztítják a levegőt, és mellétettek a kreatívoknak egy érdekes témát a világból: a beltéri légszennyezettséget. Ez újfajta hasznosságot, aktualitást ad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terméknek, és tétje lesz tőle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feladatnak. Új keretek közé helyezi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szobanövények kategóriáját: nem dekorációként, hanem háztartási készülékként pozicionálja.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3470700" y="918763"/>
            <a:ext cx="2202600" cy="36033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accent5"/>
                </a:solidFill>
                <a:latin typeface="Lexend Black"/>
                <a:ea typeface="Lexend Black"/>
                <a:cs typeface="Lexend Black"/>
                <a:sym typeface="Lexend Blac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Cheetos Popcorn</a:t>
            </a:r>
            <a:endParaRPr sz="2100">
              <a:solidFill>
                <a:schemeClr val="accent5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Feltárták azt az alapvető problémát, hogy a fiatal felnőttek folyamatos nyomás alatt állnak, szinte alig van egy szusszanásnyi szabad idejük - és amikor épp megpihennének, akkor is gyakran húzza keresztül a számításaikat valamilyen külső tényező. A termék fogyasztásához kapcsolódóan viszont felfedeztek egy olyan jelenséget, hogy amikor Cheetost eszel, az azt bevonó narancssárga por rátapad a kezedre, amivel így semmihez nem tudsz hozzáérni.  </a:t>
            </a: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Ez</a:t>
            </a: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t a tulajdonságot olyan legális alibiként pozicionálták a kampányban, amivel könnyedén elháríthatod a kikapcsolódásodat megzavaró tényezőket.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5825700" y="918763"/>
            <a:ext cx="2202600" cy="26697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accent5"/>
                </a:solidFill>
                <a:latin typeface="Lexend Black"/>
                <a:ea typeface="Lexend Black"/>
                <a:cs typeface="Lexend Black"/>
                <a:sym typeface="Lexend Black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Last Performance</a:t>
            </a:r>
            <a:endParaRPr sz="2100">
              <a:solidFill>
                <a:schemeClr val="accent5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Vették a kategória alapvető insightját: az emberek nem kötnek életbiztosítást, mert nem szeretnek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halálra gondolni. És a kategórián kívülről, az emberek életéből adtak hozzá egy kulturális megfigyelést: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fél ország naponta találkozik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halállal, hiszen állandóan murder show-kat néznek. A kettő együtt izgalmas feszültséget szül.</a:t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1115700" y="621438"/>
            <a:ext cx="598800" cy="297300"/>
          </a:xfrm>
          <a:prstGeom prst="rect">
            <a:avLst/>
          </a:prstGeom>
          <a:solidFill>
            <a:srgbClr val="FF3800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1</a:t>
            </a:r>
            <a:endParaRPr sz="10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3470700" y="621438"/>
            <a:ext cx="598800" cy="297300"/>
          </a:xfrm>
          <a:prstGeom prst="rect">
            <a:avLst/>
          </a:prstGeom>
          <a:solidFill>
            <a:srgbClr val="FF3800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2</a:t>
            </a:r>
            <a:endParaRPr sz="10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5825700" y="621438"/>
            <a:ext cx="598800" cy="297300"/>
          </a:xfrm>
          <a:prstGeom prst="rect">
            <a:avLst/>
          </a:prstGeom>
          <a:solidFill>
            <a:srgbClr val="FF3800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3</a:t>
            </a:r>
            <a:endParaRPr sz="10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 txBox="1"/>
          <p:nvPr/>
        </p:nvSpPr>
        <p:spPr>
          <a:xfrm>
            <a:off x="5034425" y="828600"/>
            <a:ext cx="28833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Lehetőleg ne egy egzekúciót,</a:t>
            </a:r>
            <a:b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vagy egy konkrét kampányötletet. Hanem például:</a:t>
            </a:r>
            <a:endParaRPr sz="13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4E46"/>
              </a:buClr>
              <a:buSzPts val="1300"/>
              <a:buFont typeface="Lexend Light"/>
              <a:buChar char="●"/>
            </a:pP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még sosem hallott</a:t>
            </a:r>
            <a:b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megfigyelést a kategóriáról</a:t>
            </a:r>
            <a:endParaRPr sz="13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4E46"/>
              </a:buClr>
              <a:buSzPts val="1300"/>
              <a:buFont typeface="Lexend Light"/>
              <a:buChar char="●"/>
            </a:pP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releváns kitekintést</a:t>
            </a:r>
            <a:b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kontextusra</a:t>
            </a:r>
            <a:endParaRPr sz="13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4E46"/>
              </a:buClr>
              <a:buSzPts val="1300"/>
              <a:buFont typeface="Lexend Light"/>
              <a:buChar char="●"/>
            </a:pP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nagyon igaz</a:t>
            </a:r>
            <a:b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emberi insightot</a:t>
            </a:r>
            <a:endParaRPr sz="13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4E46"/>
              </a:buClr>
              <a:buSzPts val="1300"/>
              <a:buFont typeface="Lexend Light"/>
              <a:buChar char="●"/>
            </a:pP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érdekesen kapcsolód</a:t>
            </a: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ó</a:t>
            </a:r>
            <a:b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kulturális jelenséget</a:t>
            </a:r>
            <a:endParaRPr sz="13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4E46"/>
              </a:buClr>
              <a:buSzPts val="1300"/>
              <a:buFont typeface="Lexend Light"/>
              <a:buChar char="●"/>
            </a:pPr>
            <a:r>
              <a:rPr b="1" lang="en" sz="12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VALAMIT</a:t>
            </a:r>
            <a: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, </a:t>
            </a:r>
            <a:r>
              <a:rPr lang="en" sz="13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ami titeket</a:t>
            </a:r>
            <a:br>
              <a:rPr lang="en" sz="13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3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is inspirálna.</a:t>
            </a:r>
            <a:endParaRPr sz="1300">
              <a:solidFill>
                <a:srgbClr val="FF38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1957175" y="587250"/>
            <a:ext cx="1376100" cy="3969000"/>
          </a:xfrm>
          <a:prstGeom prst="rect">
            <a:avLst/>
          </a:prstGeom>
          <a:solidFill>
            <a:srgbClr val="FF3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5" name="Google Shape;205;p28"/>
          <p:cNvSpPr/>
          <p:nvPr/>
        </p:nvSpPr>
        <p:spPr>
          <a:xfrm rot="5400000">
            <a:off x="1957175" y="587250"/>
            <a:ext cx="1376100" cy="3969000"/>
          </a:xfrm>
          <a:prstGeom prst="rect">
            <a:avLst/>
          </a:prstGeom>
          <a:solidFill>
            <a:srgbClr val="FF3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660726" y="1883700"/>
            <a:ext cx="39690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Mit adjatok az ügyfélbriefhez?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4E46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ctrTitle"/>
          </p:nvPr>
        </p:nvSpPr>
        <p:spPr>
          <a:xfrm>
            <a:off x="120840" y="207330"/>
            <a:ext cx="85206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ART</a:t>
            </a:r>
            <a:r>
              <a:rPr lang="en" sz="9600">
                <a:solidFill>
                  <a:srgbClr val="FF3800"/>
                </a:solidFill>
              </a:rPr>
              <a:t>&amp;</a:t>
            </a:r>
            <a:endParaRPr sz="9600">
              <a:solidFill>
                <a:srgbClr val="FF38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COPY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BRIEF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3721875" y="723900"/>
            <a:ext cx="41958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Kaptok egy kreatív briefet, ami sugallatokat is ad arra, hogyan lehetne a terméket megfogni. Hozzatok olyan termékkoncepciót, ami ezt kézzelfoghatóvá teszi!</a:t>
            </a:r>
            <a:endParaRPr sz="1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769125" y="381000"/>
            <a:ext cx="3000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3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?</a:t>
            </a:r>
            <a:endParaRPr/>
          </a:p>
        </p:txBody>
      </p:sp>
      <p:sp>
        <p:nvSpPr>
          <p:cNvPr id="220" name="Google Shape;220;p30"/>
          <p:cNvSpPr txBox="1"/>
          <p:nvPr/>
        </p:nvSpPr>
        <p:spPr>
          <a:xfrm>
            <a:off x="1554963" y="3467125"/>
            <a:ext cx="1195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Mi a</a:t>
            </a:r>
            <a:b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feladat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/>
        </p:nvSpPr>
        <p:spPr>
          <a:xfrm>
            <a:off x="3721875" y="723900"/>
            <a:ext cx="44172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design nem dekoráció</a:t>
            </a:r>
            <a:endParaRPr b="1" sz="17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Ez egy kraftos kategória, de több is annál: design és copy </a:t>
            </a:r>
            <a:r>
              <a:rPr b="1" lang="en" sz="10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KONCEPCIÓT</a:t>
            </a:r>
            <a: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várunk tőletek. Szóval ne csak a lehető legszebb, legmaibb, legkikraftoltabb cuccotokat hozzátok. </a:t>
            </a:r>
            <a:endParaRPr sz="11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Mielőtt elkezdenétek a Behance-t görgetni inspirációért, gondolkodjatok is kicsit, hogy mi az, ami nemcsak illik</a:t>
            </a:r>
            <a:b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termékhez, de mondjuk csavar is rajta egyet.</a:t>
            </a:r>
            <a:endParaRPr sz="11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Akkor vagytok jó helyen, ha meg tudjátok érvelni, miért ezt</a:t>
            </a:r>
            <a:b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11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megoldást választottátok, azon túl, hogy “mert tetszik”.</a:t>
            </a:r>
            <a:endParaRPr sz="11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769125" y="381000"/>
            <a:ext cx="3000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3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!</a:t>
            </a:r>
            <a:endParaRPr/>
          </a:p>
        </p:txBody>
      </p:sp>
      <p:sp>
        <p:nvSpPr>
          <p:cNvPr id="228" name="Google Shape;228;p31"/>
          <p:cNvSpPr txBox="1"/>
          <p:nvPr/>
        </p:nvSpPr>
        <p:spPr>
          <a:xfrm>
            <a:off x="1671363" y="3467125"/>
            <a:ext cx="1195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Design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&amp; Copy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Concept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type="ctrTitle"/>
          </p:nvPr>
        </p:nvSpPr>
        <p:spPr>
          <a:xfrm>
            <a:off x="529950" y="2245575"/>
            <a:ext cx="8084100" cy="652500"/>
          </a:xfrm>
          <a:prstGeom prst="rect">
            <a:avLst/>
          </a:prstGeom>
          <a:solidFill>
            <a:srgbClr val="F0ECEA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ügyfélbrief </a:t>
            </a:r>
            <a:r>
              <a:rPr lang="en" sz="23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→</a:t>
            </a:r>
            <a:r>
              <a:rPr lang="en" sz="2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krea brief  </a:t>
            </a:r>
            <a:r>
              <a:rPr lang="en" sz="23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→</a:t>
            </a:r>
            <a:r>
              <a:rPr lang="en" sz="2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termékkoncept  </a:t>
            </a:r>
            <a:r>
              <a:rPr lang="en" sz="23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→</a:t>
            </a:r>
            <a:r>
              <a:rPr lang="en" sz="2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kampány</a:t>
            </a:r>
            <a:endParaRPr sz="23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250844" y="442150"/>
            <a:ext cx="93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STRATÉGIA</a:t>
            </a:r>
            <a:endParaRPr sz="7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40068" y="659590"/>
            <a:ext cx="3489400" cy="3850900"/>
          </a:xfrm>
          <a:custGeom>
            <a:rect b="b" l="l" r="r" t="t"/>
            <a:pathLst>
              <a:path extrusionOk="0" h="154036" w="139576">
                <a:moveTo>
                  <a:pt x="18135" y="4276"/>
                </a:moveTo>
                <a:cubicBezTo>
                  <a:pt x="35581" y="3837"/>
                  <a:pt x="123528" y="-3070"/>
                  <a:pt x="122809" y="1641"/>
                </a:cubicBezTo>
                <a:cubicBezTo>
                  <a:pt x="122091" y="6352"/>
                  <a:pt x="23605" y="20763"/>
                  <a:pt x="13824" y="32540"/>
                </a:cubicBezTo>
                <a:cubicBezTo>
                  <a:pt x="4043" y="44317"/>
                  <a:pt x="66281" y="56054"/>
                  <a:pt x="64125" y="72302"/>
                </a:cubicBezTo>
                <a:cubicBezTo>
                  <a:pt x="61969" y="88550"/>
                  <a:pt x="-8652" y="116415"/>
                  <a:pt x="889" y="130028"/>
                </a:cubicBezTo>
                <a:cubicBezTo>
                  <a:pt x="10430" y="143641"/>
                  <a:pt x="98258" y="153103"/>
                  <a:pt x="121372" y="153981"/>
                </a:cubicBezTo>
                <a:cubicBezTo>
                  <a:pt x="144487" y="154859"/>
                  <a:pt x="136542" y="138412"/>
                  <a:pt x="139576" y="135298"/>
                </a:cubicBezTo>
              </a:path>
            </a:pathLst>
          </a:custGeom>
          <a:noFill/>
          <a:ln cap="flat" cmpd="sng" w="9525">
            <a:solidFill>
              <a:srgbClr val="FF3800"/>
            </a:solidFill>
            <a:prstDash val="dot"/>
            <a:round/>
            <a:headEnd len="med" w="med" type="oval"/>
            <a:tailEnd len="med" w="med" type="none"/>
          </a:ln>
        </p:spPr>
      </p:sp>
      <p:sp>
        <p:nvSpPr>
          <p:cNvPr id="63" name="Google Shape;63;p14"/>
          <p:cNvSpPr txBox="1"/>
          <p:nvPr/>
        </p:nvSpPr>
        <p:spPr>
          <a:xfrm>
            <a:off x="3859169" y="3782261"/>
            <a:ext cx="934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ART&amp;</a:t>
            </a:r>
            <a:br>
              <a:rPr lang="en" sz="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</a:br>
            <a:r>
              <a:rPr lang="en" sz="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COPY</a:t>
            </a:r>
            <a:endParaRPr sz="7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64" name="Google Shape;64;p14"/>
          <p:cNvSpPr/>
          <p:nvPr/>
        </p:nvSpPr>
        <p:spPr>
          <a:xfrm rot="561600">
            <a:off x="4203554" y="450306"/>
            <a:ext cx="3817664" cy="3655053"/>
          </a:xfrm>
          <a:custGeom>
            <a:rect b="b" l="l" r="r" t="t"/>
            <a:pathLst>
              <a:path extrusionOk="0" h="128202" w="162644">
                <a:moveTo>
                  <a:pt x="15683" y="128202"/>
                </a:moveTo>
                <a:cubicBezTo>
                  <a:pt x="14685" y="115307"/>
                  <a:pt x="-14697" y="71114"/>
                  <a:pt x="9695" y="50834"/>
                </a:cubicBezTo>
                <a:cubicBezTo>
                  <a:pt x="34087" y="30554"/>
                  <a:pt x="153013" y="14306"/>
                  <a:pt x="162035" y="6521"/>
                </a:cubicBezTo>
                <a:cubicBezTo>
                  <a:pt x="171057" y="-1264"/>
                  <a:pt x="71373" y="-2022"/>
                  <a:pt x="63828" y="4126"/>
                </a:cubicBezTo>
                <a:cubicBezTo>
                  <a:pt x="56283" y="10274"/>
                  <a:pt x="107941" y="36862"/>
                  <a:pt x="116764" y="43409"/>
                </a:cubicBezTo>
              </a:path>
            </a:pathLst>
          </a:custGeom>
          <a:noFill/>
          <a:ln cap="flat" cmpd="sng" w="9525">
            <a:solidFill>
              <a:srgbClr val="FF3800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" name="Google Shape;65;p14"/>
          <p:cNvSpPr txBox="1"/>
          <p:nvPr/>
        </p:nvSpPr>
        <p:spPr>
          <a:xfrm>
            <a:off x="6583805" y="1811114"/>
            <a:ext cx="934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KONCEPT</a:t>
            </a:r>
            <a:endParaRPr sz="7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523048" y="2167725"/>
            <a:ext cx="1836500" cy="2024025"/>
          </a:xfrm>
          <a:custGeom>
            <a:rect b="b" l="l" r="r" t="t"/>
            <a:pathLst>
              <a:path extrusionOk="0" h="80961" w="73460">
                <a:moveTo>
                  <a:pt x="21482" y="0"/>
                </a:moveTo>
                <a:cubicBezTo>
                  <a:pt x="18129" y="10499"/>
                  <a:pt x="-5864" y="56529"/>
                  <a:pt x="1362" y="62996"/>
                </a:cubicBezTo>
                <a:cubicBezTo>
                  <a:pt x="8588" y="69463"/>
                  <a:pt x="52821" y="35810"/>
                  <a:pt x="64837" y="38804"/>
                </a:cubicBezTo>
                <a:cubicBezTo>
                  <a:pt x="76853" y="41798"/>
                  <a:pt x="72023" y="73935"/>
                  <a:pt x="73460" y="80961"/>
                </a:cubicBezTo>
              </a:path>
            </a:pathLst>
          </a:custGeom>
          <a:noFill/>
          <a:ln cap="flat" cmpd="sng" w="9525">
            <a:solidFill>
              <a:srgbClr val="FF3800"/>
            </a:solidFill>
            <a:prstDash val="dot"/>
            <a:round/>
            <a:headEnd len="med" w="med" type="none"/>
            <a:tailEnd len="med" w="med" type="triangle"/>
          </a:ln>
        </p:spPr>
      </p:sp>
      <p:sp>
        <p:nvSpPr>
          <p:cNvPr id="67" name="Google Shape;67;p14"/>
          <p:cNvSpPr txBox="1"/>
          <p:nvPr/>
        </p:nvSpPr>
        <p:spPr>
          <a:xfrm flipH="1">
            <a:off x="8072150" y="4248325"/>
            <a:ext cx="57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🏆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263" y="0"/>
            <a:ext cx="4037733" cy="30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17" y="3028304"/>
            <a:ext cx="2820246" cy="211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/>
        </p:nvSpPr>
        <p:spPr>
          <a:xfrm>
            <a:off x="3094800" y="837700"/>
            <a:ext cx="1859100" cy="20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accent5"/>
                </a:solidFill>
                <a:latin typeface="Lexend Black"/>
                <a:ea typeface="Lexend Black"/>
                <a:cs typeface="Lexend Black"/>
                <a:sym typeface="Lexend Blac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Spice Up</a:t>
            </a:r>
            <a:br>
              <a:rPr lang="en" sz="2100" u="sng">
                <a:solidFill>
                  <a:schemeClr val="accent5"/>
                </a:solidFill>
                <a:latin typeface="Lexend Black"/>
                <a:ea typeface="Lexend Black"/>
                <a:cs typeface="Lexend Black"/>
                <a:sym typeface="Lexend Blac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2100" u="sng">
                <a:solidFill>
                  <a:schemeClr val="accent5"/>
                </a:solidFill>
                <a:latin typeface="Lexend Black"/>
                <a:ea typeface="Lexend Black"/>
                <a:cs typeface="Lexend Black"/>
                <a:sym typeface="Lexend Black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Your Valentine’s Day</a:t>
            </a:r>
            <a:endParaRPr sz="2100">
              <a:solidFill>
                <a:schemeClr val="accent5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S</a:t>
            </a: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zexi, okos,</a:t>
            </a: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kategóriában releváns.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-357050" y="112603"/>
            <a:ext cx="22026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4">
            <a:alphaModFix/>
          </a:blip>
          <a:srcRect b="119" l="0" r="0" t="119"/>
          <a:stretch/>
        </p:blipFill>
        <p:spPr>
          <a:xfrm>
            <a:off x="-12" y="0"/>
            <a:ext cx="4037733" cy="30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5">
            <a:alphaModFix/>
          </a:blip>
          <a:srcRect b="149" l="0" r="0" t="139"/>
          <a:stretch/>
        </p:blipFill>
        <p:spPr>
          <a:xfrm>
            <a:off x="4037717" y="3028304"/>
            <a:ext cx="2820246" cy="21151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/>
        </p:nvSpPr>
        <p:spPr>
          <a:xfrm>
            <a:off x="4190125" y="837700"/>
            <a:ext cx="1859100" cy="20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accent5"/>
                </a:solidFill>
                <a:latin typeface="Lexend Black"/>
                <a:ea typeface="Lexend Black"/>
                <a:cs typeface="Lexend Black"/>
                <a:sym typeface="Lexend Blac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Freedom Grams</a:t>
            </a:r>
            <a:endParaRPr sz="2100">
              <a:solidFill>
                <a:schemeClr val="accent5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csomagolás inspirálódik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termék purpose-éből,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nem üres design.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4E46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ctrTitle"/>
          </p:nvPr>
        </p:nvSpPr>
        <p:spPr>
          <a:xfrm>
            <a:off x="120840" y="207330"/>
            <a:ext cx="85206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CAMPAIGN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BRIEF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/>
        </p:nvSpPr>
        <p:spPr>
          <a:xfrm>
            <a:off x="3721875" y="647250"/>
            <a:ext cx="3124800" cy="3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Tegyétek híressé</a:t>
            </a:r>
            <a:br>
              <a:rPr b="1" lang="en" sz="3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3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kapott terméket</a:t>
            </a:r>
            <a:b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3 egzekúciót felvonultató kampánnyal!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Ne tévesszen meg a brief integráltsága. Nem mechanikus integrációra gondolunk, ahol egy üzenetet szolgaian lemutáltok 3 felületre.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Lehet az ötletetek médianeutrális, ha valóban ötletszerű,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és aztán 3 választott eszközön megmutatjátok, hogyan jut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el az emberekhez. 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De kiindulhat a kampányotok akár egy konkrét csatornára tervezett nagyon meglepő ötletből is, majd két további felületen illusztráljátok, hogyan utazik tovább a kommunikációs térben.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769125" y="381000"/>
            <a:ext cx="3000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3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?</a:t>
            </a:r>
            <a:endParaRPr/>
          </a:p>
        </p:txBody>
      </p:sp>
      <p:sp>
        <p:nvSpPr>
          <p:cNvPr id="259" name="Google Shape;259;p35"/>
          <p:cNvSpPr txBox="1"/>
          <p:nvPr/>
        </p:nvSpPr>
        <p:spPr>
          <a:xfrm>
            <a:off x="1554963" y="3467125"/>
            <a:ext cx="1195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Mi a</a:t>
            </a:r>
            <a:b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feladat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/>
          <p:nvPr/>
        </p:nvSpPr>
        <p:spPr>
          <a:xfrm>
            <a:off x="769125" y="381000"/>
            <a:ext cx="3000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3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!</a:t>
            </a:r>
            <a:endParaRPr/>
          </a:p>
        </p:txBody>
      </p:sp>
      <p:sp>
        <p:nvSpPr>
          <p:cNvPr id="266" name="Google Shape;266;p36"/>
          <p:cNvSpPr txBox="1"/>
          <p:nvPr/>
        </p:nvSpPr>
        <p:spPr>
          <a:xfrm>
            <a:off x="1671363" y="3467125"/>
            <a:ext cx="1195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Challenge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3721875" y="647250"/>
            <a:ext cx="3712200" cy="3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Legyen az ötletnek nagysága, de közben mégis egy terméket adjon el.</a:t>
            </a:r>
            <a:br>
              <a:rPr lang="en" sz="13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Márkákat kommunikáló nagy tettekből mindenki biztosan rengeteget tud felsorolni. A világ nagy problémáin változtató ötleteket is jól ismerjük. </a:t>
            </a:r>
            <a:r>
              <a:rPr b="1" lang="en" sz="10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Itt viszont</a:t>
            </a:r>
            <a:br>
              <a:rPr b="1" lang="en" sz="10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0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a feladatotok az, hogy egy terméket tegyetek naggyá.</a:t>
            </a:r>
            <a:endParaRPr b="1" sz="10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/>
        </p:nvSpPr>
        <p:spPr>
          <a:xfrm>
            <a:off x="1115700" y="918772"/>
            <a:ext cx="2202600" cy="19341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Lexend Black"/>
                <a:ea typeface="Lexend Black"/>
                <a:cs typeface="Lexend Black"/>
                <a:sym typeface="Lexend Black"/>
                <a:hlinkClick r:id="rId4"/>
              </a:rPr>
              <a:t>Chillboards</a:t>
            </a:r>
            <a:endParaRPr sz="21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Lehet kiindulópontja egy jelentőségteljes kampánynak akár egy olyan egyszerű, mindennapi termékjellemző is, hogy valami hűt.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Keressetek könnyen megfogható feature-t a briefben, és nézzétek meg, hol, kiknek, miért lehet ennek különleges relevanciája, sőt haszna! 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3470700" y="918775"/>
            <a:ext cx="2202600" cy="28086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Lexend Black"/>
                <a:ea typeface="Lexend Black"/>
                <a:cs typeface="Lexend Black"/>
                <a:sym typeface="Lexend Black"/>
                <a:hlinkClick r:id="rId5"/>
              </a:rPr>
              <a:t>Heineken Silver</a:t>
            </a:r>
            <a:endParaRPr sz="21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Egy termék bevezetése is lehet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nagy tett, ami egy márka nézőpontját kommunikálja a világról. Jó eredményre vezethet, ha azon gondolkodtok: hogyan tudjuk elérni, hogy a termékünkről olyan sokat beszéljenek, mint egy éppen aktuálisan mindenkit foglalkoztató jelenségről? Azt szeretnénk, hogy</a:t>
            </a:r>
            <a:b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8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termékbejelentésnek hírértéke legyen. Találjatok olyan, zsurnalisztikus szemmel izgalmas témát, amire a termék rá tud kapcsolódni!</a:t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5825700" y="918774"/>
            <a:ext cx="2202600" cy="24657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Lexend Black"/>
                <a:ea typeface="Lexend Black"/>
                <a:cs typeface="Lexend Black"/>
                <a:sym typeface="Lexend Black"/>
                <a:hlinkClick r:id="rId6"/>
              </a:rPr>
              <a:t>Flipvertising</a:t>
            </a:r>
            <a:endParaRPr sz="21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Kereshettek inspirációt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célcsoportban is. Mit tudunk róluk, hogyan fogyasztanak tartalmakat, milyen a kapcsolatuk a márkával,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termékkel, akár a reklámokkal úgy általában? Illetve lehet az is érdekes, hogyan lehet a termékhez (kedvezményesen) hozzájutni.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Mi lehet az a mechanizmus, ami behúz? Hogyan lehet valaminek</a:t>
            </a:r>
            <a:b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9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megszerzése szórakoztató?</a:t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1115700" y="621438"/>
            <a:ext cx="598800" cy="297300"/>
          </a:xfrm>
          <a:prstGeom prst="rect">
            <a:avLst/>
          </a:prstGeom>
          <a:solidFill>
            <a:srgbClr val="FF3800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1</a:t>
            </a:r>
            <a:endParaRPr sz="10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3470700" y="621438"/>
            <a:ext cx="598800" cy="297300"/>
          </a:xfrm>
          <a:prstGeom prst="rect">
            <a:avLst/>
          </a:prstGeom>
          <a:solidFill>
            <a:srgbClr val="FF3800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2</a:t>
            </a:r>
            <a:endParaRPr sz="10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5825700" y="621438"/>
            <a:ext cx="598800" cy="297300"/>
          </a:xfrm>
          <a:prstGeom prst="rect">
            <a:avLst/>
          </a:prstGeom>
          <a:solidFill>
            <a:srgbClr val="FF3800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3</a:t>
            </a:r>
            <a:endParaRPr sz="10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8"/>
          <p:cNvSpPr/>
          <p:nvPr/>
        </p:nvSpPr>
        <p:spPr>
          <a:xfrm>
            <a:off x="7884146" y="33620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1003488" y="4000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C4E46"/>
                </a:solidFill>
                <a:latin typeface="Lexend Black"/>
                <a:ea typeface="Lexend Black"/>
                <a:cs typeface="Lexend Black"/>
                <a:sym typeface="Lexend Black"/>
              </a:rPr>
              <a:t>Idő-</a:t>
            </a:r>
            <a:br>
              <a:rPr lang="en" sz="1800">
                <a:solidFill>
                  <a:srgbClr val="5C4E46"/>
                </a:solidFill>
                <a:latin typeface="Lexend Black"/>
                <a:ea typeface="Lexend Black"/>
                <a:cs typeface="Lexend Black"/>
                <a:sym typeface="Lexend Black"/>
              </a:rPr>
            </a:br>
            <a:r>
              <a:rPr lang="en" sz="1800">
                <a:solidFill>
                  <a:srgbClr val="5C4E46"/>
                </a:solidFill>
                <a:latin typeface="Lexend Black"/>
                <a:ea typeface="Lexend Black"/>
                <a:cs typeface="Lexend Black"/>
                <a:sym typeface="Lexend Black"/>
              </a:rPr>
              <a:t>beosztás</a:t>
            </a:r>
            <a:endParaRPr sz="18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2474246" y="12668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7" name="Google Shape;287;p38"/>
          <p:cNvSpPr/>
          <p:nvPr/>
        </p:nvSpPr>
        <p:spPr>
          <a:xfrm>
            <a:off x="2806788" y="4000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Prezi legyen érthető, jól strukturált, egyszerű.</a:t>
            </a:r>
            <a:endParaRPr sz="8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4277546" y="1266825"/>
            <a:ext cx="180000" cy="28500"/>
          </a:xfrm>
          <a:prstGeom prst="rect">
            <a:avLst/>
          </a:prstGeom>
          <a:solidFill>
            <a:srgbClr val="5C4E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4610088" y="4000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Ne a szép prezivel próbáljatok nyerni, nem baj, ha nem </a:t>
            </a:r>
            <a:r>
              <a:rPr i="1"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ronda</a:t>
            </a:r>
            <a:r>
              <a:rPr lang="en" sz="8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, de elsősorban nem azt fogjuk nézni.</a:t>
            </a:r>
            <a:endParaRPr sz="8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080846" y="1266825"/>
            <a:ext cx="180000" cy="28500"/>
          </a:xfrm>
          <a:prstGeom prst="rect">
            <a:avLst/>
          </a:prstGeom>
          <a:solidFill>
            <a:srgbClr val="5C4E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2806788" y="14476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Anonimitás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4277546" y="23144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4610088" y="14476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Ne legyen felismerhető,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hogy kié a prezi, mert ha ilyet lát a zsűri, azt a pályázatot kizárja.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6080846" y="23144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1003488" y="24952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C4E46"/>
                </a:solidFill>
                <a:latin typeface="Lexend Black"/>
                <a:ea typeface="Lexend Black"/>
                <a:cs typeface="Lexend Black"/>
                <a:sym typeface="Lexend Black"/>
              </a:rPr>
              <a:t>Terjedelem</a:t>
            </a:r>
            <a:endParaRPr sz="18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2474246" y="33620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2806788" y="24952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MAX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10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SLIDE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4277546" y="33620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4610088" y="24952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Ennyivel a legjobb</a:t>
            </a:r>
            <a:b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ötleteket is el lehet magyarázni.</a:t>
            </a:r>
            <a:endParaRPr b="1" sz="8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6080846" y="33620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6413388" y="24952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Ha az ötlet olyan bonyolult, hogy nem lehet 10 slide-on elmondani, akkor egyébként is valami egyszerűbbet kellene keresni.</a:t>
            </a:r>
            <a:endParaRPr sz="8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2806788" y="3542825"/>
            <a:ext cx="1727100" cy="971400"/>
          </a:xfrm>
          <a:prstGeom prst="rect">
            <a:avLst/>
          </a:prstGeom>
          <a:noFill/>
          <a:ln cap="flat" cmpd="sng" w="9525">
            <a:solidFill>
              <a:srgbClr val="FF3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Magyarul</a:t>
            </a:r>
            <a:endParaRPr sz="1800">
              <a:solidFill>
                <a:srgbClr val="FF3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277546" y="4409625"/>
            <a:ext cx="180000" cy="28500"/>
          </a:xfrm>
          <a:prstGeom prst="rect">
            <a:avLst/>
          </a:prstGeom>
          <a:solidFill>
            <a:srgbClr val="5C4E46"/>
          </a:solidFill>
          <a:ln cap="flat" cmpd="sng" w="9525">
            <a:solidFill>
              <a:srgbClr val="5C4E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4E46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ctrTitle"/>
          </p:nvPr>
        </p:nvSpPr>
        <p:spPr>
          <a:xfrm>
            <a:off x="-50" y="50"/>
            <a:ext cx="9144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HAJRÁ</a:t>
            </a:r>
            <a:endParaRPr sz="185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309" name="Google Shape;30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120840" y="1145230"/>
            <a:ext cx="8520600" cy="3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ÖTLET</a:t>
            </a:r>
            <a:r>
              <a:rPr lang="en" sz="13300">
                <a:solidFill>
                  <a:srgbClr val="5C4E46"/>
                </a:solidFill>
                <a:latin typeface="Lexend Black"/>
                <a:ea typeface="Lexend Black"/>
                <a:cs typeface="Lexend Black"/>
                <a:sym typeface="Lexend Black"/>
              </a:rPr>
              <a:t>-</a:t>
            </a:r>
            <a:endParaRPr sz="133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00">
                <a:solidFill>
                  <a:srgbClr val="5C4E46"/>
                </a:solidFill>
                <a:latin typeface="Lexend Black"/>
                <a:ea typeface="Lexend Black"/>
                <a:cs typeface="Lexend Black"/>
                <a:sym typeface="Lexend Black"/>
              </a:rPr>
              <a:t>VERSENY</a:t>
            </a:r>
            <a:endParaRPr sz="133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631875" y="471500"/>
            <a:ext cx="4464000" cy="98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Bármennyire is hasonlít ez a felállás a mindennapjainkhoz, itt jobban oda kell tennetek magatokat. Egyszerre </a:t>
            </a: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friss, eredeti, hatásos és hatékony ötleteket várunk tőletek.</a:t>
            </a: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 És mint a többi hasonló versenyen, itt sem kell, hogy a magyar piac limitációi korlátozzanak benneteket. Azt kell éreznünk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zsűriben, hogy az ötleteteket legszívesebben már másnap meg szeretnénk valósítani, de nem fogjuk feasibility checknek alávetni.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8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FRISS</a:t>
            </a:r>
            <a:endParaRPr sz="218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 rot="5400000">
            <a:off x="8556299" y="3209225"/>
            <a:ext cx="497100" cy="1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JÉÉ</a:t>
            </a:r>
            <a:endParaRPr sz="500">
              <a:solidFill>
                <a:srgbClr val="FF38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014800" y="1323988"/>
            <a:ext cx="1271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0ECEA"/>
                </a:solidFill>
                <a:latin typeface="Lexend Light"/>
                <a:ea typeface="Lexend Light"/>
                <a:cs typeface="Lexend Light"/>
                <a:sym typeface="Lexend Light"/>
              </a:rPr>
              <a:t>legyen az </a:t>
            </a:r>
            <a:endParaRPr sz="16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931575" y="3271851"/>
            <a:ext cx="3284400" cy="1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Legyen benne valami aktuális,</a:t>
            </a: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vagy legyen a kifejezésmódja olyan, amit 5 éve nem lehetett volna megcsinálni. </a:t>
            </a: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Érezzük rajta, hogy nem légüres térben született: érti, érzi azt a világot, ami körülveszi.</a:t>
            </a:r>
            <a:endParaRPr b="1" sz="7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Nem az izzadságot szeretjük érezni az ötleteken, hanem az inspirációt: hogy aki dolgozott rajta, nyitott szemmel jár a világban, és a megfigyeléseiből építkezik. 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014800" y="2795738"/>
            <a:ext cx="1271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0ECEA"/>
                </a:solidFill>
                <a:latin typeface="Lexend Light"/>
                <a:ea typeface="Lexend Light"/>
                <a:cs typeface="Lexend Light"/>
                <a:sym typeface="Lexend Light"/>
              </a:rPr>
              <a:t>ötlet</a:t>
            </a:r>
            <a:endParaRPr sz="1600">
              <a:solidFill>
                <a:srgbClr val="F0ECEA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ctrTitle"/>
          </p:nvPr>
        </p:nvSpPr>
        <p:spPr>
          <a:xfrm>
            <a:off x="0" y="1147900"/>
            <a:ext cx="4248300" cy="17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ERE</a:t>
            </a:r>
            <a:endParaRPr sz="144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type="ctrTitle"/>
          </p:nvPr>
        </p:nvSpPr>
        <p:spPr>
          <a:xfrm>
            <a:off x="3624275" y="2429025"/>
            <a:ext cx="5519700" cy="17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DETI</a:t>
            </a:r>
            <a:endParaRPr sz="144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sp>
        <p:nvSpPr>
          <p:cNvPr id="92" name="Google Shape;92;p17"/>
          <p:cNvSpPr txBox="1"/>
          <p:nvPr/>
        </p:nvSpPr>
        <p:spPr>
          <a:xfrm rot="5400000">
            <a:off x="8235376" y="3001500"/>
            <a:ext cx="6354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3800"/>
                </a:solidFill>
                <a:latin typeface="Lexend Light"/>
                <a:ea typeface="Lexend Light"/>
                <a:cs typeface="Lexend Light"/>
                <a:sym typeface="Lexend Light"/>
              </a:rPr>
              <a:t>JÉÉ</a:t>
            </a:r>
            <a:endParaRPr sz="500">
              <a:solidFill>
                <a:srgbClr val="FF38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190663" y="2470491"/>
            <a:ext cx="264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idén legyen az ötlet</a:t>
            </a:r>
            <a:endParaRPr sz="16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774413" y="831335"/>
            <a:ext cx="32844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Tavaly is mindannyian tanultunk az éppen trendi, híres kampányokból.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De ha olyasmit hoztok, ami nem tud a tanulságoktól elrugaszkodni,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ha ránézünk az ötletre, és azonnal eszünkbe jut róla 5 másik kampány, amit láttunk már, az nem fog átmenni a szűrőn.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És higgyétek el, nagyon sok kampányt láttunk már.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0" y="844416"/>
            <a:ext cx="9144000" cy="19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HATÁSOS</a:t>
            </a:r>
            <a:endParaRPr sz="117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3455325" y="2325547"/>
            <a:ext cx="3284400" cy="1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Az egész verseny fiktív, ezért nehéz bizonyítani, mi az, ami valóban működne is. De minden kreatívigazgató azt keresi, amiről érződik,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hogy a való életben is megállná a helyét. Ami valóban </a:t>
            </a: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hatással tud</a:t>
            </a:r>
            <a:b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lenni arra, ahogyan az emberek gondolkodnak a márkáról vagy</a:t>
            </a:r>
            <a:b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termékről.</a:t>
            </a:r>
            <a:endParaRPr b="1" sz="7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És az ma már nem megy, ha az ötlet nem alkalmas arra, hogy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értékes másodperceket szerezzen az emberek figyelméből.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Váratlan, meglepő megközelítésekkel van erre a legjobb esélyetek.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Az pl. jó jel lehet, ha olyasmire bukkantok ötletelés során, amit az elején, vagy a brief meghallgatásakor ti se láttatok jönni.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485100" y="736966"/>
            <a:ext cx="264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legyen az ötlet</a:t>
            </a:r>
            <a:endParaRPr sz="16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b="0" l="7502" r="28155" t="0"/>
          <a:stretch/>
        </p:blipFill>
        <p:spPr>
          <a:xfrm>
            <a:off x="3555338" y="3903518"/>
            <a:ext cx="1450576" cy="123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270938" y="3903524"/>
            <a:ext cx="32844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Emlékeztessétek magatok arra,</a:t>
            </a:r>
            <a:b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hogy bármit is tesz ma egy márka,</a:t>
            </a:r>
            <a:b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az a világ összes binge-elhető</a:t>
            </a:r>
            <a:b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sorozatával, összes 50% off notijával,</a:t>
            </a:r>
            <a:b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összes csetüzenetével, összes</a:t>
            </a:r>
            <a:b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900">
                <a:solidFill>
                  <a:srgbClr val="FF3800"/>
                </a:solidFill>
                <a:latin typeface="Lexend"/>
                <a:ea typeface="Lexend"/>
                <a:cs typeface="Lexend"/>
                <a:sym typeface="Lexend"/>
              </a:rPr>
              <a:t>mémjével versenyzik!</a:t>
            </a:r>
            <a:endParaRPr b="1" sz="900">
              <a:solidFill>
                <a:srgbClr val="FF3800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ctrTitle"/>
          </p:nvPr>
        </p:nvSpPr>
        <p:spPr>
          <a:xfrm>
            <a:off x="0" y="2947204"/>
            <a:ext cx="9144000" cy="19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7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HATÉKONY</a:t>
            </a:r>
            <a:endParaRPr sz="11700">
              <a:solidFill>
                <a:srgbClr val="5C4E46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814425" y="2839754"/>
            <a:ext cx="264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legyen az ötlet</a:t>
            </a:r>
            <a:endParaRPr sz="16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350675" y="802141"/>
            <a:ext cx="32844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Bármilyen okos, csavaros, érzelmes dolgot is találtok ki, ha az nem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elég releváns a márkára, de legalábbis a termékre, és nem azt építi, fölösleges lenne megvalósítani.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Váljatok a rátok bízott portéka gondos gazdáivá, olvassatok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róla, nézzétek meg, hogyan viszonyulnak hozzájuk az emberek! 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Gondolkodás közben pedig nem árt időnként visszatérnetek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a briefhez, és megnézni, hogy arról rugaszkodtatok-e el, vagy lecsúsztatok róla a szakadékba: a versenytársak vagy más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kategóriák területére.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5C4E46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Nem az a cél, hogy földhözragadt legyen a kreatív. A feladat az,</a:t>
            </a:r>
            <a:b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7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hogy megtaláljátok: </a:t>
            </a:r>
            <a:r>
              <a:rPr b="1" lang="en" sz="7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hogyan tudtok úgy hűek maradni a márkához, illetve a termékhez, hogy közben érdekesebbé is teszitek</a:t>
            </a:r>
            <a:endParaRPr sz="700">
              <a:solidFill>
                <a:srgbClr val="5C4E46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C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0" y="30480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300">
                <a:solidFill>
                  <a:srgbClr val="FF3800"/>
                </a:solidFill>
                <a:latin typeface="Lexend Black"/>
                <a:ea typeface="Lexend Black"/>
                <a:cs typeface="Lexend Black"/>
                <a:sym typeface="Lexend Black"/>
              </a:rPr>
              <a:t>123</a:t>
            </a:r>
            <a:endParaRPr sz="39300"/>
          </a:p>
        </p:txBody>
      </p:sp>
      <p:sp>
        <p:nvSpPr>
          <p:cNvPr id="119" name="Google Shape;119;p20"/>
          <p:cNvSpPr txBox="1"/>
          <p:nvPr/>
        </p:nvSpPr>
        <p:spPr>
          <a:xfrm>
            <a:off x="433400" y="3209962"/>
            <a:ext cx="2452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Jó kreatív / stratégiai ötlet?</a:t>
            </a:r>
            <a:b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Valódi insighton alapul,</a:t>
            </a:r>
            <a:b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inspiráló, egyedi, hatásos?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457600" y="3209962"/>
            <a:ext cx="2452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Briefen van?</a:t>
            </a:r>
            <a:b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Megválaszolja a briefben meghatározott igényeket, megoldja a problémát?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6272225" y="566762"/>
            <a:ext cx="2452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Jól van </a:t>
            </a: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kidolgozva</a:t>
            </a: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b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b="1" lang="en" sz="1100">
                <a:solidFill>
                  <a:srgbClr val="F0ECEA"/>
                </a:solidFill>
                <a:latin typeface="Lexend"/>
                <a:ea typeface="Lexend"/>
                <a:cs typeface="Lexend"/>
                <a:sym typeface="Lexend"/>
              </a:rPr>
              <a:t>Jó a prezentáció, könnyen érthető, kerek a sztori?</a:t>
            </a:r>
            <a:endParaRPr b="1" sz="1100">
              <a:solidFill>
                <a:srgbClr val="F0ECE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 rot="-5400000">
            <a:off x="1012453" y="1772450"/>
            <a:ext cx="26409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5C4E46"/>
                </a:solidFill>
                <a:latin typeface="Lexend"/>
                <a:ea typeface="Lexend"/>
                <a:cs typeface="Lexend"/>
                <a:sym typeface="Lexend"/>
              </a:rPr>
              <a:t>A ZSŰRI SZEMPONTJAI</a:t>
            </a:r>
            <a:endParaRPr b="1" sz="9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2194152" y="2923355"/>
            <a:ext cx="10347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  <a:t>Forrás:</a:t>
            </a:r>
            <a:br>
              <a:rPr lang="en" sz="500">
                <a:solidFill>
                  <a:srgbClr val="5C4E46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" sz="5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4"/>
              </a:rPr>
              <a:t>D&amp;AD New Blood</a:t>
            </a:r>
            <a:endParaRPr sz="50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C4E46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ctrTitle"/>
          </p:nvPr>
        </p:nvSpPr>
        <p:spPr>
          <a:xfrm>
            <a:off x="120840" y="207330"/>
            <a:ext cx="8520600" cy="35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STRAT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0ECEA"/>
                </a:solidFill>
                <a:latin typeface="Lexend Black"/>
                <a:ea typeface="Lexend Black"/>
                <a:cs typeface="Lexend Black"/>
                <a:sym typeface="Lexend Black"/>
              </a:rPr>
              <a:t>BRIEF</a:t>
            </a:r>
            <a:endParaRPr sz="9600">
              <a:solidFill>
                <a:srgbClr val="F0ECEA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2501" y="4786475"/>
            <a:ext cx="1450573" cy="1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