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embeddedFontLst>
    <p:embeddedFont>
      <p:font typeface="Raleway"/>
      <p:regular r:id="rId14"/>
      <p:bold r:id="rId15"/>
      <p:italic r:id="rId16"/>
      <p:boldItalic r:id="rId17"/>
    </p:embeddedFont>
    <p:embeddedFont>
      <p:font typeface="Montserrat"/>
      <p:regular r:id="rId18"/>
      <p:bold r:id="rId19"/>
      <p:italic r:id="rId20"/>
      <p:boldItalic r:id="rId21"/>
    </p:embeddedFont>
    <p:embeddedFont>
      <p:font typeface="EB Garamond SemiBold"/>
      <p:regular r:id="rId22"/>
      <p:bold r:id="rId23"/>
      <p:italic r:id="rId24"/>
      <p:boldItalic r:id="rId25"/>
    </p:embeddedFont>
    <p:embeddedFont>
      <p:font typeface="EB Garamond"/>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italic.fntdata"/><Relationship Id="rId22" Type="http://schemas.openxmlformats.org/officeDocument/2006/relationships/font" Target="fonts/EBGaramondSemiBold-regular.fntdata"/><Relationship Id="rId21" Type="http://schemas.openxmlformats.org/officeDocument/2006/relationships/font" Target="fonts/Montserrat-boldItalic.fntdata"/><Relationship Id="rId24" Type="http://schemas.openxmlformats.org/officeDocument/2006/relationships/font" Target="fonts/EBGaramondSemiBold-italic.fntdata"/><Relationship Id="rId23" Type="http://schemas.openxmlformats.org/officeDocument/2006/relationships/font" Target="fonts/EBGaramondSemiBol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EBGaramond-regular.fntdata"/><Relationship Id="rId25" Type="http://schemas.openxmlformats.org/officeDocument/2006/relationships/font" Target="fonts/EBGaramondSemiBold-boldItalic.fntdata"/><Relationship Id="rId28" Type="http://schemas.openxmlformats.org/officeDocument/2006/relationships/font" Target="fonts/EBGaramond-italic.fntdata"/><Relationship Id="rId27" Type="http://schemas.openxmlformats.org/officeDocument/2006/relationships/font" Target="fonts/EBGaramon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EBGaramond-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font" Target="fonts/Raleway-bold.fntdata"/><Relationship Id="rId14" Type="http://schemas.openxmlformats.org/officeDocument/2006/relationships/font" Target="fonts/Raleway-regular.fntdata"/><Relationship Id="rId17" Type="http://schemas.openxmlformats.org/officeDocument/2006/relationships/font" Target="fonts/Raleway-boldItalic.fntdata"/><Relationship Id="rId16" Type="http://schemas.openxmlformats.org/officeDocument/2006/relationships/font" Target="fonts/Raleway-italic.fntdata"/><Relationship Id="rId19" Type="http://schemas.openxmlformats.org/officeDocument/2006/relationships/font" Target="fonts/Montserrat-bold.fntdata"/><Relationship Id="rId18" Type="http://schemas.openxmlformats.org/officeDocument/2006/relationships/font" Target="fonts/Montserrat-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DxpW7JLyevQfh8679DnN4_CSeD4LACnQ/view?usp=sharing"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42d7f691c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42d7f691c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42d7f691c4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42d7f691c4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42d7f691c4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242d7f691c4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42d7f691c4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42d7f691c4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42d7f691c4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42d7f691c4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445b0ce33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445b0ce33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42d7f691c4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42d7f691c4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445b0ce335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445b0ce335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https://drive.google.com/file/d/1DxpW7JLyevQfh8679DnN4_CSeD4LACnQ/view?usp=sharing</a:t>
            </a:r>
            <a:r>
              <a:rPr lang="en-GB"/>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indent="-317500" lvl="1" marL="914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jp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11.png"/><Relationship Id="rId8"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hyperlink" Target="http://drive.google.com/file/d/1DxpW7JLyevQfh8679DnN4_CSeD4LACnQ/view" TargetMode="Externa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0" y="0"/>
            <a:ext cx="9144000" cy="5143500"/>
          </a:xfrm>
          <a:prstGeom prst="rect">
            <a:avLst/>
          </a:prstGeom>
          <a:noFill/>
          <a:ln>
            <a:noFill/>
          </a:ln>
        </p:spPr>
      </p:pic>
      <p:sp>
        <p:nvSpPr>
          <p:cNvPr id="55" name="Google Shape;55;p13"/>
          <p:cNvSpPr txBox="1"/>
          <p:nvPr>
            <p:ph type="ctrTitle"/>
          </p:nvPr>
        </p:nvSpPr>
        <p:spPr>
          <a:xfrm>
            <a:off x="1405300" y="1735075"/>
            <a:ext cx="4252500" cy="1067400"/>
          </a:xfrm>
          <a:prstGeom prst="rect">
            <a:avLst/>
          </a:prstGeom>
        </p:spPr>
        <p:txBody>
          <a:bodyPr anchorCtr="0" anchor="b" bIns="91425" lIns="91425" spcFirstLastPara="1" rIns="91425" wrap="square" tIns="91425">
            <a:normAutofit/>
          </a:bodyPr>
          <a:lstStyle/>
          <a:p>
            <a:pPr indent="0" lvl="0" marL="0" rtl="0" algn="r">
              <a:lnSpc>
                <a:spcPct val="80000"/>
              </a:lnSpc>
              <a:spcBef>
                <a:spcPts val="0"/>
              </a:spcBef>
              <a:spcAft>
                <a:spcPts val="0"/>
              </a:spcAft>
              <a:buNone/>
            </a:pPr>
            <a:r>
              <a:rPr i="1" lang="en-GB" sz="3500">
                <a:latin typeface="EB Garamond SemiBold"/>
                <a:ea typeface="EB Garamond SemiBold"/>
                <a:cs typeface="EB Garamond SemiBold"/>
                <a:sym typeface="EB Garamond SemiBold"/>
              </a:rPr>
              <a:t>Make moderation celebratory</a:t>
            </a:r>
            <a:endParaRPr i="1" sz="4400">
              <a:latin typeface="EB Garamond"/>
              <a:ea typeface="EB Garamond"/>
              <a:cs typeface="EB Garamond"/>
              <a:sym typeface="EB Garamond"/>
            </a:endParaRPr>
          </a:p>
        </p:txBody>
      </p:sp>
      <p:sp>
        <p:nvSpPr>
          <p:cNvPr id="56" name="Google Shape;56;p13"/>
          <p:cNvSpPr txBox="1"/>
          <p:nvPr>
            <p:ph idx="1" type="subTitle"/>
          </p:nvPr>
        </p:nvSpPr>
        <p:spPr>
          <a:xfrm>
            <a:off x="3001952" y="2906150"/>
            <a:ext cx="2622900" cy="5412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r>
              <a:rPr b="1" lang="en-GB" sz="1500">
                <a:latin typeface="Raleway"/>
                <a:ea typeface="Raleway"/>
                <a:cs typeface="Raleway"/>
                <a:sym typeface="Raleway"/>
              </a:rPr>
              <a:t>Young Marketer brief</a:t>
            </a:r>
            <a:endParaRPr b="1" sz="1500">
              <a:latin typeface="Raleway"/>
              <a:ea typeface="Raleway"/>
              <a:cs typeface="Raleway"/>
              <a:sym typeface="Raleway"/>
            </a:endParaRPr>
          </a:p>
        </p:txBody>
      </p:sp>
      <p:pic>
        <p:nvPicPr>
          <p:cNvPr id="57" name="Google Shape;57;p13"/>
          <p:cNvPicPr preferRelativeResize="0"/>
          <p:nvPr/>
        </p:nvPicPr>
        <p:blipFill rotWithShape="1">
          <a:blip r:embed="rId5">
            <a:alphaModFix/>
          </a:blip>
          <a:srcRect b="30847" l="0" r="0" t="30847"/>
          <a:stretch/>
        </p:blipFill>
        <p:spPr>
          <a:xfrm>
            <a:off x="3774250" y="822075"/>
            <a:ext cx="1822075" cy="6979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0" y="546943"/>
            <a:ext cx="9144003" cy="40496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0" y="265658"/>
            <a:ext cx="9144003" cy="46121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 name="Shape 71"/>
        <p:cNvGrpSpPr/>
        <p:nvPr/>
      </p:nvGrpSpPr>
      <p:grpSpPr>
        <a:xfrm>
          <a:off x="0" y="0"/>
          <a:ext cx="0" cy="0"/>
          <a:chOff x="0" y="0"/>
          <a:chExt cx="0" cy="0"/>
        </a:xfrm>
      </p:grpSpPr>
      <p:pic>
        <p:nvPicPr>
          <p:cNvPr id="72" name="Google Shape;72;p16"/>
          <p:cNvPicPr preferRelativeResize="0"/>
          <p:nvPr/>
        </p:nvPicPr>
        <p:blipFill rotWithShape="1">
          <a:blip r:embed="rId4">
            <a:alphaModFix/>
          </a:blip>
          <a:srcRect b="0" l="7545" r="9624" t="0"/>
          <a:stretch/>
        </p:blipFill>
        <p:spPr>
          <a:xfrm>
            <a:off x="0" y="0"/>
            <a:ext cx="4260301" cy="5143501"/>
          </a:xfrm>
          <a:prstGeom prst="rect">
            <a:avLst/>
          </a:prstGeom>
          <a:noFill/>
          <a:ln>
            <a:noFill/>
          </a:ln>
        </p:spPr>
      </p:pic>
      <p:pic>
        <p:nvPicPr>
          <p:cNvPr id="73" name="Google Shape;73;p16"/>
          <p:cNvPicPr preferRelativeResize="0"/>
          <p:nvPr/>
        </p:nvPicPr>
        <p:blipFill rotWithShape="1">
          <a:blip r:embed="rId4">
            <a:alphaModFix/>
          </a:blip>
          <a:srcRect b="0" l="4076" r="0" t="0"/>
          <a:stretch/>
        </p:blipFill>
        <p:spPr>
          <a:xfrm>
            <a:off x="4260300" y="0"/>
            <a:ext cx="4934001" cy="5143501"/>
          </a:xfrm>
          <a:prstGeom prst="rect">
            <a:avLst/>
          </a:prstGeom>
          <a:noFill/>
          <a:ln>
            <a:noFill/>
          </a:ln>
        </p:spPr>
      </p:pic>
      <p:sp>
        <p:nvSpPr>
          <p:cNvPr id="74" name="Google Shape;74;p16"/>
          <p:cNvSpPr txBox="1"/>
          <p:nvPr>
            <p:ph idx="1" type="body"/>
          </p:nvPr>
        </p:nvSpPr>
        <p:spPr>
          <a:xfrm>
            <a:off x="311700" y="1017725"/>
            <a:ext cx="8520600" cy="372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400">
                <a:solidFill>
                  <a:schemeClr val="lt1"/>
                </a:solidFill>
                <a:latin typeface="Raleway"/>
                <a:ea typeface="Raleway"/>
                <a:cs typeface="Raleway"/>
                <a:sym typeface="Raleway"/>
              </a:rPr>
              <a:t>We want to change the way the world drinks for the better, celebrating moderation and continuing to address the harmful use of alcohol by changing attitudes and expanding our initiatives tackling underage drinking, drink driving and binge drinking.</a:t>
            </a:r>
            <a:endParaRPr sz="1400">
              <a:solidFill>
                <a:schemeClr val="lt1"/>
              </a:solidFill>
              <a:latin typeface="Raleway"/>
              <a:ea typeface="Raleway"/>
              <a:cs typeface="Raleway"/>
              <a:sym typeface="Raleway"/>
            </a:endParaRPr>
          </a:p>
          <a:p>
            <a:pPr indent="0" lvl="0" marL="0" rtl="0" algn="l">
              <a:spcBef>
                <a:spcPts val="1200"/>
              </a:spcBef>
              <a:spcAft>
                <a:spcPts val="0"/>
              </a:spcAft>
              <a:buNone/>
            </a:pPr>
            <a:r>
              <a:rPr lang="en-GB" sz="1400">
                <a:solidFill>
                  <a:schemeClr val="lt1"/>
                </a:solidFill>
                <a:latin typeface="Raleway"/>
                <a:ea typeface="Raleway"/>
                <a:cs typeface="Raleway"/>
                <a:sym typeface="Raleway"/>
              </a:rPr>
              <a:t>Promoting moderation and addressing the harmful use of alcohol is not only the right thing to do – it is an essential part of our performance ambition. </a:t>
            </a:r>
            <a:endParaRPr sz="1400">
              <a:solidFill>
                <a:schemeClr val="lt1"/>
              </a:solidFill>
              <a:latin typeface="Raleway"/>
              <a:ea typeface="Raleway"/>
              <a:cs typeface="Raleway"/>
              <a:sym typeface="Raleway"/>
            </a:endParaRPr>
          </a:p>
          <a:p>
            <a:pPr indent="0" lvl="0" marL="0" rtl="0" algn="l">
              <a:spcBef>
                <a:spcPts val="1200"/>
              </a:spcBef>
              <a:spcAft>
                <a:spcPts val="0"/>
              </a:spcAft>
              <a:buClr>
                <a:schemeClr val="dk1"/>
              </a:buClr>
              <a:buSzPts val="1100"/>
              <a:buFont typeface="Arial"/>
              <a:buNone/>
            </a:pPr>
            <a:r>
              <a:rPr lang="en-GB" sz="1400">
                <a:solidFill>
                  <a:schemeClr val="lt1"/>
                </a:solidFill>
                <a:latin typeface="Raleway"/>
                <a:ea typeface="Raleway"/>
                <a:cs typeface="Raleway"/>
                <a:sym typeface="Raleway"/>
              </a:rPr>
              <a:t>Our commercial success depends on us creating a positive impact on society, wherever we live, work, source and sell. And, as a premium drinks company, we want people around the world who choose to drink alcohol to drink better, not more – and to trade up to our higher quality, better-tasting drinks.</a:t>
            </a:r>
            <a:endParaRPr sz="1400">
              <a:solidFill>
                <a:schemeClr val="lt1"/>
              </a:solidFill>
              <a:latin typeface="Raleway"/>
              <a:ea typeface="Raleway"/>
              <a:cs typeface="Raleway"/>
              <a:sym typeface="Raleway"/>
            </a:endParaRPr>
          </a:p>
          <a:p>
            <a:pPr indent="0" lvl="0" marL="0" rtl="0" algn="l">
              <a:spcBef>
                <a:spcPts val="1200"/>
              </a:spcBef>
              <a:spcAft>
                <a:spcPts val="1200"/>
              </a:spcAft>
              <a:buNone/>
            </a:pPr>
            <a:r>
              <a:rPr b="1" lang="en-GB" sz="1400">
                <a:solidFill>
                  <a:schemeClr val="lt1"/>
                </a:solidFill>
                <a:latin typeface="Raleway"/>
                <a:ea typeface="Raleway"/>
                <a:cs typeface="Raleway"/>
                <a:sym typeface="Raleway"/>
              </a:rPr>
              <a:t>Our brands have been part of people’s celebrations for generations. We make them with pride – and they are made to be enjoyed responsibly.</a:t>
            </a:r>
            <a:endParaRPr b="1" sz="1400">
              <a:solidFill>
                <a:schemeClr val="lt1"/>
              </a:solidFill>
              <a:latin typeface="Raleway"/>
              <a:ea typeface="Raleway"/>
              <a:cs typeface="Raleway"/>
              <a:sym typeface="Raleway"/>
            </a:endParaRPr>
          </a:p>
        </p:txBody>
      </p:sp>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i="1" lang="en-GB">
                <a:solidFill>
                  <a:schemeClr val="lt1"/>
                </a:solidFill>
                <a:latin typeface="EB Garamond"/>
                <a:ea typeface="EB Garamond"/>
                <a:cs typeface="EB Garamond"/>
                <a:sym typeface="EB Garamond"/>
              </a:rPr>
              <a:t>Diageo’s vision for Moderation</a:t>
            </a:r>
            <a:endParaRPr i="1">
              <a:solidFill>
                <a:schemeClr val="lt1"/>
              </a:solidFill>
              <a:latin typeface="EB Garamond"/>
              <a:ea typeface="EB Garamond"/>
              <a:cs typeface="EB Garamond"/>
              <a:sym typeface="EB Garamon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 name="Shape 79"/>
        <p:cNvGrpSpPr/>
        <p:nvPr/>
      </p:nvGrpSpPr>
      <p:grpSpPr>
        <a:xfrm>
          <a:off x="0" y="0"/>
          <a:ext cx="0" cy="0"/>
          <a:chOff x="0" y="0"/>
          <a:chExt cx="0" cy="0"/>
        </a:xfrm>
      </p:grpSpPr>
      <p:pic>
        <p:nvPicPr>
          <p:cNvPr id="80" name="Google Shape;80;p17"/>
          <p:cNvPicPr preferRelativeResize="0"/>
          <p:nvPr/>
        </p:nvPicPr>
        <p:blipFill rotWithShape="1">
          <a:blip r:embed="rId4">
            <a:alphaModFix/>
          </a:blip>
          <a:srcRect b="12810" l="0" r="0" t="12187"/>
          <a:stretch/>
        </p:blipFill>
        <p:spPr>
          <a:xfrm>
            <a:off x="0" y="0"/>
            <a:ext cx="9144003" cy="5143500"/>
          </a:xfrm>
          <a:prstGeom prst="rect">
            <a:avLst/>
          </a:prstGeom>
          <a:noFill/>
          <a:ln>
            <a:noFill/>
          </a:ln>
        </p:spPr>
      </p:pic>
      <p:sp>
        <p:nvSpPr>
          <p:cNvPr id="81" name="Google Shape;81;p17"/>
          <p:cNvSpPr txBox="1"/>
          <p:nvPr>
            <p:ph idx="1" type="body"/>
          </p:nvPr>
        </p:nvSpPr>
        <p:spPr>
          <a:xfrm>
            <a:off x="311700" y="1017725"/>
            <a:ext cx="8520600" cy="372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sz="1750">
                <a:solidFill>
                  <a:schemeClr val="lt1"/>
                </a:solidFill>
                <a:latin typeface="Raleway"/>
                <a:ea typeface="Raleway"/>
                <a:cs typeface="Raleway"/>
                <a:sym typeface="Raleway"/>
              </a:rPr>
              <a:t>The narrative around drinking responsibly is often depicted as dark, halting the good times and fun vibes - especially for young people.</a:t>
            </a:r>
            <a:endParaRPr sz="1750">
              <a:solidFill>
                <a:schemeClr val="lt1"/>
              </a:solidFill>
              <a:latin typeface="Raleway"/>
              <a:ea typeface="Raleway"/>
              <a:cs typeface="Raleway"/>
              <a:sym typeface="Raleway"/>
            </a:endParaRPr>
          </a:p>
          <a:p>
            <a:pPr indent="0" lvl="0" marL="0" rtl="0" algn="l">
              <a:spcBef>
                <a:spcPts val="0"/>
              </a:spcBef>
              <a:spcAft>
                <a:spcPts val="0"/>
              </a:spcAft>
              <a:buNone/>
            </a:pPr>
            <a:r>
              <a:t/>
            </a:r>
            <a:endParaRPr sz="1750">
              <a:solidFill>
                <a:schemeClr val="lt1"/>
              </a:solidFill>
              <a:latin typeface="Raleway"/>
              <a:ea typeface="Raleway"/>
              <a:cs typeface="Raleway"/>
              <a:sym typeface="Raleway"/>
            </a:endParaRPr>
          </a:p>
          <a:p>
            <a:pPr indent="0" lvl="0" marL="0" rtl="0" algn="l">
              <a:spcBef>
                <a:spcPts val="0"/>
              </a:spcBef>
              <a:spcAft>
                <a:spcPts val="0"/>
              </a:spcAft>
              <a:buNone/>
            </a:pPr>
            <a:r>
              <a:rPr lang="en-GB" sz="1750">
                <a:solidFill>
                  <a:schemeClr val="lt1"/>
                </a:solidFill>
                <a:latin typeface="Raleway"/>
                <a:ea typeface="Raleway"/>
                <a:cs typeface="Raleway"/>
                <a:sym typeface="Raleway"/>
              </a:rPr>
              <a:t>If some of them  is seen “nursing” their drink, they are frequently portrayed as uninteresting or dull.</a:t>
            </a:r>
            <a:endParaRPr sz="1400">
              <a:solidFill>
                <a:schemeClr val="lt1"/>
              </a:solidFill>
              <a:latin typeface="Raleway"/>
              <a:ea typeface="Raleway"/>
              <a:cs typeface="Raleway"/>
              <a:sym typeface="Raleway"/>
            </a:endParaRPr>
          </a:p>
        </p:txBody>
      </p:sp>
      <p:sp>
        <p:nvSpPr>
          <p:cNvPr id="82" name="Google Shape;82;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i="1" lang="en-GB">
                <a:solidFill>
                  <a:schemeClr val="lt1"/>
                </a:solidFill>
                <a:latin typeface="EB Garamond"/>
                <a:ea typeface="EB Garamond"/>
                <a:cs typeface="EB Garamond"/>
                <a:sym typeface="EB Garamond"/>
              </a:rPr>
              <a:t>The challenge</a:t>
            </a:r>
            <a:endParaRPr i="1">
              <a:solidFill>
                <a:schemeClr val="lt1"/>
              </a:solidFill>
              <a:latin typeface="EB Garamond"/>
              <a:ea typeface="EB Garamond"/>
              <a:cs typeface="EB Garamond"/>
              <a:sym typeface="EB Garamon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i="1" lang="en-GB">
                <a:latin typeface="EB Garamond"/>
                <a:ea typeface="EB Garamond"/>
                <a:cs typeface="EB Garamond"/>
                <a:sym typeface="EB Garamond"/>
              </a:rPr>
              <a:t>Brands in focus</a:t>
            </a:r>
            <a:endParaRPr i="1">
              <a:latin typeface="EB Garamond"/>
              <a:ea typeface="EB Garamond"/>
              <a:cs typeface="EB Garamond"/>
              <a:sym typeface="EB Garamond"/>
            </a:endParaRPr>
          </a:p>
        </p:txBody>
      </p:sp>
      <p:pic>
        <p:nvPicPr>
          <p:cNvPr id="88" name="Google Shape;88;p18"/>
          <p:cNvPicPr preferRelativeResize="0"/>
          <p:nvPr/>
        </p:nvPicPr>
        <p:blipFill>
          <a:blip r:embed="rId3">
            <a:alphaModFix/>
          </a:blip>
          <a:stretch>
            <a:fillRect/>
          </a:stretch>
        </p:blipFill>
        <p:spPr>
          <a:xfrm>
            <a:off x="6272975" y="2571760"/>
            <a:ext cx="2871025" cy="1595015"/>
          </a:xfrm>
          <a:prstGeom prst="rect">
            <a:avLst/>
          </a:prstGeom>
          <a:noFill/>
          <a:ln>
            <a:noFill/>
          </a:ln>
        </p:spPr>
      </p:pic>
      <p:pic>
        <p:nvPicPr>
          <p:cNvPr id="89" name="Google Shape;89;p18"/>
          <p:cNvPicPr preferRelativeResize="0"/>
          <p:nvPr/>
        </p:nvPicPr>
        <p:blipFill>
          <a:blip r:embed="rId4">
            <a:alphaModFix/>
          </a:blip>
          <a:stretch>
            <a:fillRect/>
          </a:stretch>
        </p:blipFill>
        <p:spPr>
          <a:xfrm>
            <a:off x="311700" y="2665774"/>
            <a:ext cx="2871025" cy="1614951"/>
          </a:xfrm>
          <a:prstGeom prst="rect">
            <a:avLst/>
          </a:prstGeom>
          <a:noFill/>
          <a:ln>
            <a:noFill/>
          </a:ln>
        </p:spPr>
      </p:pic>
      <p:pic>
        <p:nvPicPr>
          <p:cNvPr id="90" name="Google Shape;90;p18"/>
          <p:cNvPicPr preferRelativeResize="0"/>
          <p:nvPr/>
        </p:nvPicPr>
        <p:blipFill>
          <a:blip r:embed="rId5">
            <a:alphaModFix/>
          </a:blip>
          <a:stretch>
            <a:fillRect/>
          </a:stretch>
        </p:blipFill>
        <p:spPr>
          <a:xfrm>
            <a:off x="3292339" y="3724149"/>
            <a:ext cx="2871025" cy="1614951"/>
          </a:xfrm>
          <a:prstGeom prst="rect">
            <a:avLst/>
          </a:prstGeom>
          <a:noFill/>
          <a:ln>
            <a:noFill/>
          </a:ln>
        </p:spPr>
      </p:pic>
      <p:pic>
        <p:nvPicPr>
          <p:cNvPr id="91" name="Google Shape;91;p18"/>
          <p:cNvPicPr preferRelativeResize="0"/>
          <p:nvPr/>
        </p:nvPicPr>
        <p:blipFill>
          <a:blip r:embed="rId6">
            <a:alphaModFix/>
          </a:blip>
          <a:stretch>
            <a:fillRect/>
          </a:stretch>
        </p:blipFill>
        <p:spPr>
          <a:xfrm>
            <a:off x="3292335" y="1017732"/>
            <a:ext cx="2871026" cy="1944692"/>
          </a:xfrm>
          <a:prstGeom prst="rect">
            <a:avLst/>
          </a:prstGeom>
          <a:noFill/>
          <a:ln>
            <a:noFill/>
          </a:ln>
        </p:spPr>
      </p:pic>
      <p:pic>
        <p:nvPicPr>
          <p:cNvPr id="92" name="Google Shape;92;p18"/>
          <p:cNvPicPr preferRelativeResize="0"/>
          <p:nvPr/>
        </p:nvPicPr>
        <p:blipFill>
          <a:blip r:embed="rId7">
            <a:alphaModFix/>
          </a:blip>
          <a:stretch>
            <a:fillRect/>
          </a:stretch>
        </p:blipFill>
        <p:spPr>
          <a:xfrm>
            <a:off x="3292338" y="2962429"/>
            <a:ext cx="2871023" cy="1004196"/>
          </a:xfrm>
          <a:prstGeom prst="rect">
            <a:avLst/>
          </a:prstGeom>
          <a:noFill/>
          <a:ln>
            <a:noFill/>
          </a:ln>
        </p:spPr>
      </p:pic>
      <p:pic>
        <p:nvPicPr>
          <p:cNvPr id="93" name="Google Shape;93;p18"/>
          <p:cNvPicPr preferRelativeResize="0"/>
          <p:nvPr/>
        </p:nvPicPr>
        <p:blipFill>
          <a:blip r:embed="rId8">
            <a:alphaModFix/>
          </a:blip>
          <a:stretch>
            <a:fillRect/>
          </a:stretch>
        </p:blipFill>
        <p:spPr>
          <a:xfrm>
            <a:off x="6272968" y="698899"/>
            <a:ext cx="2871026" cy="2154926"/>
          </a:xfrm>
          <a:prstGeom prst="rect">
            <a:avLst/>
          </a:prstGeom>
          <a:noFill/>
          <a:ln>
            <a:noFill/>
          </a:ln>
        </p:spPr>
      </p:pic>
      <p:pic>
        <p:nvPicPr>
          <p:cNvPr id="94" name="Google Shape;94;p18"/>
          <p:cNvPicPr preferRelativeResize="0"/>
          <p:nvPr/>
        </p:nvPicPr>
        <p:blipFill>
          <a:blip r:embed="rId9">
            <a:alphaModFix/>
          </a:blip>
          <a:stretch>
            <a:fillRect/>
          </a:stretch>
        </p:blipFill>
        <p:spPr>
          <a:xfrm>
            <a:off x="311700" y="1139401"/>
            <a:ext cx="2871025" cy="16149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 name="Shape 98"/>
        <p:cNvGrpSpPr/>
        <p:nvPr/>
      </p:nvGrpSpPr>
      <p:grpSpPr>
        <a:xfrm>
          <a:off x="0" y="0"/>
          <a:ext cx="0" cy="0"/>
          <a:chOff x="0" y="0"/>
          <a:chExt cx="0" cy="0"/>
        </a:xfrm>
      </p:grpSpPr>
      <p:pic>
        <p:nvPicPr>
          <p:cNvPr id="99" name="Google Shape;99;p19"/>
          <p:cNvPicPr preferRelativeResize="0"/>
          <p:nvPr/>
        </p:nvPicPr>
        <p:blipFill rotWithShape="1">
          <a:blip r:embed="rId4">
            <a:alphaModFix/>
          </a:blip>
          <a:srcRect b="7804" l="0" r="0" t="3109"/>
          <a:stretch/>
        </p:blipFill>
        <p:spPr>
          <a:xfrm>
            <a:off x="0" y="-285750"/>
            <a:ext cx="9144003" cy="5429250"/>
          </a:xfrm>
          <a:prstGeom prst="rect">
            <a:avLst/>
          </a:prstGeom>
          <a:noFill/>
          <a:ln>
            <a:noFill/>
          </a:ln>
        </p:spPr>
      </p:pic>
      <p:sp>
        <p:nvSpPr>
          <p:cNvPr id="100" name="Google Shape;100;p19"/>
          <p:cNvSpPr txBox="1"/>
          <p:nvPr>
            <p:ph idx="1" type="body"/>
          </p:nvPr>
        </p:nvSpPr>
        <p:spPr>
          <a:xfrm>
            <a:off x="311700" y="1017725"/>
            <a:ext cx="8520600" cy="3722100"/>
          </a:xfrm>
          <a:prstGeom prst="rect">
            <a:avLst/>
          </a:prstGeom>
        </p:spPr>
        <p:txBody>
          <a:bodyPr anchorCtr="0" anchor="t" bIns="91425" lIns="91425" spcFirstLastPara="1" rIns="91425" wrap="square" tIns="91425">
            <a:noAutofit/>
          </a:bodyPr>
          <a:lstStyle/>
          <a:p>
            <a:pPr indent="-317500" lvl="0" marL="457200" rtl="0" algn="just">
              <a:lnSpc>
                <a:spcPct val="115000"/>
              </a:lnSpc>
              <a:spcBef>
                <a:spcPts val="0"/>
              </a:spcBef>
              <a:spcAft>
                <a:spcPts val="0"/>
              </a:spcAft>
              <a:buClr>
                <a:schemeClr val="lt1"/>
              </a:buClr>
              <a:buSzPts val="1400"/>
              <a:buChar char="●"/>
            </a:pPr>
            <a:r>
              <a:rPr b="1" lang="en-GB" sz="1400">
                <a:solidFill>
                  <a:schemeClr val="lt1"/>
                </a:solidFill>
              </a:rPr>
              <a:t>The task:</a:t>
            </a:r>
            <a:r>
              <a:rPr lang="en-GB" sz="1400">
                <a:solidFill>
                  <a:schemeClr val="lt1"/>
                </a:solidFill>
              </a:rPr>
              <a:t> identify a marketing comms territory that reframes and celebrates what it means to drink with moderation in a client brief format (m</a:t>
            </a:r>
            <a:r>
              <a:rPr lang="en-GB" sz="1400">
                <a:solidFill>
                  <a:schemeClr val="lt1"/>
                </a:solidFill>
              </a:rPr>
              <a:t>ax. 2 page word doc) </a:t>
            </a:r>
            <a:endParaRPr sz="1400">
              <a:solidFill>
                <a:schemeClr val="lt1"/>
              </a:solidFill>
            </a:endParaRPr>
          </a:p>
          <a:p>
            <a:pPr indent="-317500" lvl="0" marL="457200" rtl="0" algn="just">
              <a:lnSpc>
                <a:spcPct val="115000"/>
              </a:lnSpc>
              <a:spcBef>
                <a:spcPts val="600"/>
              </a:spcBef>
              <a:spcAft>
                <a:spcPts val="0"/>
              </a:spcAft>
              <a:buClr>
                <a:schemeClr val="lt1"/>
              </a:buClr>
              <a:buSzPts val="1400"/>
              <a:buChar char="●"/>
            </a:pPr>
            <a:r>
              <a:rPr lang="en-GB" sz="1400">
                <a:solidFill>
                  <a:schemeClr val="lt1"/>
                </a:solidFill>
              </a:rPr>
              <a:t>Campaign goal: s</a:t>
            </a:r>
            <a:r>
              <a:rPr lang="en-GB" sz="1400">
                <a:solidFill>
                  <a:schemeClr val="lt1"/>
                </a:solidFill>
              </a:rPr>
              <a:t>hift existing social norms around drinking, and support Diageo’s ambition to reach one billion people globally with  a targeted message of moderation by 2030.</a:t>
            </a:r>
            <a:endParaRPr sz="1400">
              <a:solidFill>
                <a:schemeClr val="lt1"/>
              </a:solidFill>
            </a:endParaRPr>
          </a:p>
          <a:p>
            <a:pPr indent="-317500" lvl="0" marL="457200" rtl="0" algn="just">
              <a:lnSpc>
                <a:spcPct val="115000"/>
              </a:lnSpc>
              <a:spcBef>
                <a:spcPts val="600"/>
              </a:spcBef>
              <a:spcAft>
                <a:spcPts val="0"/>
              </a:spcAft>
              <a:buClr>
                <a:schemeClr val="lt1"/>
              </a:buClr>
              <a:buSzPts val="1400"/>
              <a:buChar char="●"/>
            </a:pPr>
            <a:r>
              <a:rPr lang="en-GB" sz="1400">
                <a:solidFill>
                  <a:schemeClr val="lt1"/>
                </a:solidFill>
              </a:rPr>
              <a:t>You can focus on one of the highlighted brands or come up with an idea for Diageo as a company.</a:t>
            </a:r>
            <a:endParaRPr sz="1400">
              <a:solidFill>
                <a:schemeClr val="lt1"/>
              </a:solidFill>
            </a:endParaRPr>
          </a:p>
          <a:p>
            <a:pPr indent="-317500" lvl="0" marL="457200" rtl="0" algn="just">
              <a:lnSpc>
                <a:spcPct val="115000"/>
              </a:lnSpc>
              <a:spcBef>
                <a:spcPts val="600"/>
              </a:spcBef>
              <a:spcAft>
                <a:spcPts val="0"/>
              </a:spcAft>
              <a:buClr>
                <a:schemeClr val="lt1"/>
              </a:buClr>
              <a:buSzPts val="1400"/>
              <a:buChar char="●"/>
            </a:pPr>
            <a:r>
              <a:rPr lang="en-GB" sz="1400">
                <a:solidFill>
                  <a:schemeClr val="lt1"/>
                </a:solidFill>
              </a:rPr>
              <a:t>Non-alc variants can be part of the idea, but it shouldn’t be a promo campaign for non-alc variants.</a:t>
            </a:r>
            <a:endParaRPr sz="1400">
              <a:solidFill>
                <a:schemeClr val="lt1"/>
              </a:solidFill>
            </a:endParaRPr>
          </a:p>
          <a:p>
            <a:pPr indent="-317500" lvl="0" marL="457200" rtl="0" algn="just">
              <a:lnSpc>
                <a:spcPct val="115000"/>
              </a:lnSpc>
              <a:spcBef>
                <a:spcPts val="600"/>
              </a:spcBef>
              <a:spcAft>
                <a:spcPts val="0"/>
              </a:spcAft>
              <a:buClr>
                <a:schemeClr val="lt1"/>
              </a:buClr>
              <a:buSzPts val="1400"/>
              <a:buChar char="●"/>
            </a:pPr>
            <a:r>
              <a:rPr lang="en-GB" sz="1400">
                <a:solidFill>
                  <a:schemeClr val="lt1"/>
                </a:solidFill>
              </a:rPr>
              <a:t>Target audience: 18-24s in Hungary, who are socializing actively</a:t>
            </a:r>
            <a:endParaRPr sz="1400">
              <a:solidFill>
                <a:schemeClr val="lt1"/>
              </a:solidFill>
            </a:endParaRPr>
          </a:p>
          <a:p>
            <a:pPr indent="-317500" lvl="0" marL="457200" rtl="0" algn="just">
              <a:lnSpc>
                <a:spcPct val="115000"/>
              </a:lnSpc>
              <a:spcBef>
                <a:spcPts val="600"/>
              </a:spcBef>
              <a:spcAft>
                <a:spcPts val="0"/>
              </a:spcAft>
              <a:buClr>
                <a:schemeClr val="lt1"/>
              </a:buClr>
              <a:buSzPts val="1400"/>
              <a:buChar char="●"/>
            </a:pPr>
            <a:r>
              <a:rPr lang="en-GB" sz="1400">
                <a:solidFill>
                  <a:schemeClr val="lt1"/>
                </a:solidFill>
              </a:rPr>
              <a:t>Channels: social media, digital, outdoor, ambient, festivals, activations</a:t>
            </a:r>
            <a:endParaRPr sz="1400">
              <a:solidFill>
                <a:schemeClr val="lt1"/>
              </a:solidFill>
            </a:endParaRPr>
          </a:p>
          <a:p>
            <a:pPr indent="-317500" lvl="0" marL="457200" rtl="0" algn="just">
              <a:lnSpc>
                <a:spcPct val="115000"/>
              </a:lnSpc>
              <a:spcBef>
                <a:spcPts val="600"/>
              </a:spcBef>
              <a:spcAft>
                <a:spcPts val="600"/>
              </a:spcAft>
              <a:buClr>
                <a:schemeClr val="lt1"/>
              </a:buClr>
              <a:buSzPts val="1400"/>
              <a:buChar char="●"/>
            </a:pPr>
            <a:r>
              <a:rPr lang="en-GB" sz="1400">
                <a:solidFill>
                  <a:schemeClr val="lt1"/>
                </a:solidFill>
              </a:rPr>
              <a:t>Timing: 2023 summer</a:t>
            </a:r>
            <a:endParaRPr sz="1400">
              <a:solidFill>
                <a:schemeClr val="lt1"/>
              </a:solidFill>
            </a:endParaRPr>
          </a:p>
        </p:txBody>
      </p:sp>
      <p:sp>
        <p:nvSpPr>
          <p:cNvPr id="101" name="Google Shape;101;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i="1" lang="en-GB">
                <a:solidFill>
                  <a:schemeClr val="lt1"/>
                </a:solidFill>
                <a:latin typeface="EB Garamond"/>
                <a:ea typeface="EB Garamond"/>
                <a:cs typeface="EB Garamond"/>
                <a:sym typeface="EB Garamond"/>
              </a:rPr>
              <a:t>Make moderation cool </a:t>
            </a:r>
            <a:r>
              <a:rPr i="1" lang="en-GB" strike="sngStrike">
                <a:solidFill>
                  <a:schemeClr val="lt1"/>
                </a:solidFill>
                <a:latin typeface="EB Garamond"/>
                <a:ea typeface="EB Garamond"/>
                <a:cs typeface="EB Garamond"/>
                <a:sym typeface="EB Garamond"/>
              </a:rPr>
              <a:t>again</a:t>
            </a:r>
            <a:r>
              <a:rPr i="1" lang="en-GB">
                <a:solidFill>
                  <a:schemeClr val="lt1"/>
                </a:solidFill>
                <a:latin typeface="EB Garamond"/>
                <a:ea typeface="EB Garamond"/>
                <a:cs typeface="EB Garamond"/>
                <a:sym typeface="EB Garamond"/>
              </a:rPr>
              <a:t> from now on</a:t>
            </a:r>
            <a:endParaRPr i="1">
              <a:solidFill>
                <a:schemeClr val="lt1"/>
              </a:solidFill>
              <a:latin typeface="EB Garamond"/>
              <a:ea typeface="EB Garamond"/>
              <a:cs typeface="EB Garamond"/>
              <a:sym typeface="EB Garamon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5" name="Shape 105"/>
        <p:cNvGrpSpPr/>
        <p:nvPr/>
      </p:nvGrpSpPr>
      <p:grpSpPr>
        <a:xfrm>
          <a:off x="0" y="0"/>
          <a:ext cx="0" cy="0"/>
          <a:chOff x="0" y="0"/>
          <a:chExt cx="0" cy="0"/>
        </a:xfrm>
      </p:grpSpPr>
      <p:pic>
        <p:nvPicPr>
          <p:cNvPr id="106" name="Google Shape;106;p20" title="Moderation.mp4">
            <a:hlinkClick r:id="rId3"/>
          </p:cNvPr>
          <p:cNvPicPr preferRelativeResize="0"/>
          <p:nvPr/>
        </p:nvPicPr>
        <p:blipFill>
          <a:blip r:embed="rId4">
            <a:alphaModFix/>
          </a:blip>
          <a:stretch>
            <a:fillRect/>
          </a:stretch>
        </p:blipFill>
        <p:spPr>
          <a:xfrm>
            <a:off x="152400" y="152400"/>
            <a:ext cx="8602133" cy="483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